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heme/themeOverride4.xml" ContentType="application/vnd.openxmlformats-officedocument.themeOverrid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42"/>
  </p:notesMasterIdLst>
  <p:handoutMasterIdLst>
    <p:handoutMasterId r:id="rId43"/>
  </p:handoutMasterIdLst>
  <p:sldIdLst>
    <p:sldId id="274" r:id="rId2"/>
    <p:sldId id="459" r:id="rId3"/>
    <p:sldId id="474" r:id="rId4"/>
    <p:sldId id="472" r:id="rId5"/>
    <p:sldId id="477" r:id="rId6"/>
    <p:sldId id="478" r:id="rId7"/>
    <p:sldId id="502" r:id="rId8"/>
    <p:sldId id="471" r:id="rId9"/>
    <p:sldId id="537" r:id="rId10"/>
    <p:sldId id="529" r:id="rId11"/>
    <p:sldId id="483" r:id="rId12"/>
    <p:sldId id="484" r:id="rId13"/>
    <p:sldId id="530" r:id="rId14"/>
    <p:sldId id="531" r:id="rId15"/>
    <p:sldId id="533" r:id="rId16"/>
    <p:sldId id="526" r:id="rId17"/>
    <p:sldId id="506" r:id="rId18"/>
    <p:sldId id="534" r:id="rId19"/>
    <p:sldId id="520" r:id="rId20"/>
    <p:sldId id="486" r:id="rId21"/>
    <p:sldId id="487" r:id="rId22"/>
    <p:sldId id="488" r:id="rId23"/>
    <p:sldId id="496" r:id="rId24"/>
    <p:sldId id="493" r:id="rId25"/>
    <p:sldId id="538" r:id="rId26"/>
    <p:sldId id="539" r:id="rId27"/>
    <p:sldId id="492" r:id="rId28"/>
    <p:sldId id="540" r:id="rId29"/>
    <p:sldId id="543" r:id="rId30"/>
    <p:sldId id="527" r:id="rId31"/>
    <p:sldId id="509" r:id="rId32"/>
    <p:sldId id="510" r:id="rId33"/>
    <p:sldId id="544" r:id="rId34"/>
    <p:sldId id="498" r:id="rId35"/>
    <p:sldId id="499" r:id="rId36"/>
    <p:sldId id="500" r:id="rId37"/>
    <p:sldId id="460" r:id="rId38"/>
    <p:sldId id="461" r:id="rId39"/>
    <p:sldId id="521" r:id="rId40"/>
    <p:sldId id="536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D0"/>
    <a:srgbClr val="009900"/>
    <a:srgbClr val="CC0066"/>
    <a:srgbClr val="FFFFFF"/>
    <a:srgbClr val="A5A5FF"/>
    <a:srgbClr val="0033CC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 autoAdjust="0"/>
    <p:restoredTop sz="73451" autoAdjust="0"/>
  </p:normalViewPr>
  <p:slideViewPr>
    <p:cSldViewPr snapToGrid="0" snapToObjects="1">
      <p:cViewPr>
        <p:scale>
          <a:sx n="60" d="100"/>
          <a:sy n="60" d="100"/>
        </p:scale>
        <p:origin x="-1092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123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rash:Desktop:Research:pldi09:pldi_latest%202%203:ppaper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7.xlsx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muralid\Desktop\pact_09\newgraphs.xlsx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muralid\Desktop\pact_09\newgraphs.xlsx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muralid\Desktop\pact_09\newgraphs.xlsx" TargetMode="External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prash:Desktop:Research:pldi09:pldi_latest%202%203:ppaper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16939228750297"/>
          <c:y val="2.8624890638670172E-2"/>
          <c:w val="0.8485721294184021"/>
          <c:h val="0.52648546335554214"/>
        </c:manualLayout>
      </c:layout>
      <c:lineChart>
        <c:grouping val="standard"/>
        <c:ser>
          <c:idx val="0"/>
          <c:order val="0"/>
          <c:spPr>
            <a:ln w="56868"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Sheet1!$A$1:$H$1</c:f>
              <c:strCache>
                <c:ptCount val="8"/>
                <c:pt idx="0">
                  <c:v>80286 (1982)</c:v>
                </c:pt>
                <c:pt idx="1">
                  <c:v>80386 (1985)</c:v>
                </c:pt>
                <c:pt idx="2">
                  <c:v>80386 (1989)</c:v>
                </c:pt>
                <c:pt idx="3">
                  <c:v>Pentium (1993)</c:v>
                </c:pt>
                <c:pt idx="4">
                  <c:v>PPro 1997)</c:v>
                </c:pt>
                <c:pt idx="5">
                  <c:v>P4 Will (2001)</c:v>
                </c:pt>
                <c:pt idx="6">
                  <c:v>P4 Pres (2004)</c:v>
                </c:pt>
                <c:pt idx="7">
                  <c:v>CoreDuo (2007)</c:v>
                </c:pt>
              </c:strCache>
            </c:strRef>
          </c:cat>
          <c:val>
            <c:numRef>
              <c:f>Sheet1!$A$2:$H$2</c:f>
              <c:numCache>
                <c:formatCode>General</c:formatCode>
                <c:ptCount val="8"/>
                <c:pt idx="0">
                  <c:v>3.3</c:v>
                </c:pt>
                <c:pt idx="1">
                  <c:v>4.0999999999999996</c:v>
                </c:pt>
                <c:pt idx="2">
                  <c:v>4.9000000000000004</c:v>
                </c:pt>
                <c:pt idx="3">
                  <c:v>10.1</c:v>
                </c:pt>
                <c:pt idx="4">
                  <c:v>29.1</c:v>
                </c:pt>
                <c:pt idx="5">
                  <c:v>75.3</c:v>
                </c:pt>
                <c:pt idx="6">
                  <c:v>103</c:v>
                </c:pt>
                <c:pt idx="7">
                  <c:v>95</c:v>
                </c:pt>
              </c:numCache>
            </c:numRef>
          </c:val>
        </c:ser>
        <c:marker val="1"/>
        <c:axId val="47502848"/>
        <c:axId val="47504384"/>
      </c:lineChart>
      <c:catAx>
        <c:axId val="47502848"/>
        <c:scaling>
          <c:orientation val="minMax"/>
        </c:scaling>
        <c:axPos val="b"/>
        <c:numFmt formatCode="General" sourceLinked="1"/>
        <c:tickLblPos val="nextTo"/>
        <c:crossAx val="47504384"/>
        <c:crosses val="autoZero"/>
        <c:auto val="1"/>
        <c:lblAlgn val="ctr"/>
        <c:lblOffset val="100"/>
      </c:catAx>
      <c:valAx>
        <c:axId val="4750438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764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Power (Watts)</a:t>
                </a:r>
              </a:p>
            </c:rich>
          </c:tx>
          <c:layout/>
        </c:title>
        <c:numFmt formatCode="General" sourceLinked="1"/>
        <c:tickLblPos val="nextTo"/>
        <c:crossAx val="475028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2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5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Sheet1!$C$18</c:f>
              <c:strCache>
                <c:ptCount val="1"/>
                <c:pt idx="0">
                  <c:v>Base+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2"/>
              </a:solidFill>
            </a:ln>
          </c:spPr>
          <c:cat>
            <c:multiLvlStrRef>
              <c:f>Sheet1!$A$19:$B$30</c:f>
              <c:multiLvlStrCache>
                <c:ptCount val="12"/>
                <c:lvl>
                  <c:pt idx="0">
                    <c:v>applu</c:v>
                  </c:pt>
                  <c:pt idx="1">
                    <c:v>galgel</c:v>
                  </c:pt>
                  <c:pt idx="2">
                    <c:v>H.264</c:v>
                  </c:pt>
                  <c:pt idx="3">
                    <c:v>mesa</c:v>
                  </c:pt>
                  <c:pt idx="4">
                    <c:v>applu</c:v>
                  </c:pt>
                  <c:pt idx="5">
                    <c:v>galgel</c:v>
                  </c:pt>
                  <c:pt idx="6">
                    <c:v>H.264</c:v>
                  </c:pt>
                  <c:pt idx="7">
                    <c:v>mesa</c:v>
                  </c:pt>
                  <c:pt idx="8">
                    <c:v>applu</c:v>
                  </c:pt>
                  <c:pt idx="9">
                    <c:v>galgel</c:v>
                  </c:pt>
                  <c:pt idx="10">
                    <c:v>H.264</c:v>
                  </c:pt>
                  <c:pt idx="11">
                    <c:v>mesa</c:v>
                  </c:pt>
                </c:lvl>
                <c:lvl>
                  <c:pt idx="0">
                    <c:v>Harpertown</c:v>
                  </c:pt>
                  <c:pt idx="4">
                    <c:v>Nehalem</c:v>
                  </c:pt>
                  <c:pt idx="8">
                    <c:v>Dunnington</c:v>
                  </c:pt>
                </c:lvl>
              </c:multiLvlStrCache>
            </c:multiLvlStrRef>
          </c:cat>
          <c:val>
            <c:numRef>
              <c:f>Sheet1!$C$19:$C$30</c:f>
              <c:numCache>
                <c:formatCode>General</c:formatCode>
                <c:ptCount val="12"/>
                <c:pt idx="0">
                  <c:v>0.92</c:v>
                </c:pt>
                <c:pt idx="1">
                  <c:v>0.88000000000000012</c:v>
                </c:pt>
                <c:pt idx="2">
                  <c:v>0.77000000000000202</c:v>
                </c:pt>
                <c:pt idx="3">
                  <c:v>0.93</c:v>
                </c:pt>
                <c:pt idx="4">
                  <c:v>0.91</c:v>
                </c:pt>
                <c:pt idx="5">
                  <c:v>0.9</c:v>
                </c:pt>
                <c:pt idx="6">
                  <c:v>0.78</c:v>
                </c:pt>
                <c:pt idx="7">
                  <c:v>0.94000000000000061</c:v>
                </c:pt>
                <c:pt idx="8">
                  <c:v>0.88000000000000012</c:v>
                </c:pt>
                <c:pt idx="9">
                  <c:v>0.91</c:v>
                </c:pt>
                <c:pt idx="10">
                  <c:v>0.84000000000000064</c:v>
                </c:pt>
                <c:pt idx="11">
                  <c:v>0.96000000000000063</c:v>
                </c:pt>
              </c:numCache>
            </c:numRef>
          </c:val>
        </c:ser>
        <c:ser>
          <c:idx val="1"/>
          <c:order val="1"/>
          <c:tx>
            <c:strRef>
              <c:f>Sheet1!$D$18</c:f>
              <c:strCache>
                <c:ptCount val="1"/>
                <c:pt idx="0">
                  <c:v>Topology Aware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2"/>
              </a:solidFill>
            </a:ln>
          </c:spPr>
          <c:cat>
            <c:multiLvlStrRef>
              <c:f>Sheet1!$A$19:$B$30</c:f>
              <c:multiLvlStrCache>
                <c:ptCount val="12"/>
                <c:lvl>
                  <c:pt idx="0">
                    <c:v>applu</c:v>
                  </c:pt>
                  <c:pt idx="1">
                    <c:v>galgel</c:v>
                  </c:pt>
                  <c:pt idx="2">
                    <c:v>H.264</c:v>
                  </c:pt>
                  <c:pt idx="3">
                    <c:v>mesa</c:v>
                  </c:pt>
                  <c:pt idx="4">
                    <c:v>applu</c:v>
                  </c:pt>
                  <c:pt idx="5">
                    <c:v>galgel</c:v>
                  </c:pt>
                  <c:pt idx="6">
                    <c:v>H.264</c:v>
                  </c:pt>
                  <c:pt idx="7">
                    <c:v>mesa</c:v>
                  </c:pt>
                  <c:pt idx="8">
                    <c:v>applu</c:v>
                  </c:pt>
                  <c:pt idx="9">
                    <c:v>galgel</c:v>
                  </c:pt>
                  <c:pt idx="10">
                    <c:v>H.264</c:v>
                  </c:pt>
                  <c:pt idx="11">
                    <c:v>mesa</c:v>
                  </c:pt>
                </c:lvl>
                <c:lvl>
                  <c:pt idx="0">
                    <c:v>Harpertown</c:v>
                  </c:pt>
                  <c:pt idx="4">
                    <c:v>Nehalem</c:v>
                  </c:pt>
                  <c:pt idx="8">
                    <c:v>Dunnington</c:v>
                  </c:pt>
                </c:lvl>
              </c:multiLvlStrCache>
            </c:multiLvlStrRef>
          </c:cat>
          <c:val>
            <c:numRef>
              <c:f>Sheet1!$D$19:$D$30</c:f>
              <c:numCache>
                <c:formatCode>General</c:formatCode>
                <c:ptCount val="12"/>
                <c:pt idx="0">
                  <c:v>0.84000000000000064</c:v>
                </c:pt>
                <c:pt idx="1">
                  <c:v>0.67000000000000248</c:v>
                </c:pt>
                <c:pt idx="2">
                  <c:v>0.57000000000000062</c:v>
                </c:pt>
                <c:pt idx="3">
                  <c:v>0.88000000000000012</c:v>
                </c:pt>
                <c:pt idx="4">
                  <c:v>0.82000000000000062</c:v>
                </c:pt>
                <c:pt idx="5">
                  <c:v>0.69000000000000061</c:v>
                </c:pt>
                <c:pt idx="6">
                  <c:v>0.63000000000000211</c:v>
                </c:pt>
                <c:pt idx="7">
                  <c:v>0.82000000000000062</c:v>
                </c:pt>
                <c:pt idx="8">
                  <c:v>0.76000000000000212</c:v>
                </c:pt>
                <c:pt idx="9">
                  <c:v>0.71000000000000063</c:v>
                </c:pt>
                <c:pt idx="10">
                  <c:v>0.62000000000000188</c:v>
                </c:pt>
                <c:pt idx="11">
                  <c:v>0.8</c:v>
                </c:pt>
              </c:numCache>
            </c:numRef>
          </c:val>
        </c:ser>
        <c:gapWidth val="75"/>
        <c:overlap val="-25"/>
        <c:axId val="85416576"/>
        <c:axId val="85422464"/>
      </c:barChart>
      <c:catAx>
        <c:axId val="85416576"/>
        <c:scaling>
          <c:orientation val="minMax"/>
        </c:scaling>
        <c:axPos val="b"/>
        <c:majorTickMark val="none"/>
        <c:tickLblPos val="nextTo"/>
        <c:txPr>
          <a:bodyPr rot="-2460000"/>
          <a:lstStyle/>
          <a:p>
            <a:pPr>
              <a:defRPr/>
            </a:pPr>
            <a:endParaRPr lang="en-US"/>
          </a:p>
        </c:txPr>
        <c:crossAx val="85422464"/>
        <c:crosses val="autoZero"/>
        <c:auto val="1"/>
        <c:lblAlgn val="ctr"/>
        <c:lblOffset val="100"/>
        <c:tickLblSkip val="1"/>
      </c:catAx>
      <c:valAx>
        <c:axId val="85422464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Execution Time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854165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986399053225927"/>
          <c:y val="0.93190833942602602"/>
          <c:w val="0.858335264674846"/>
          <c:h val="5.5988340150319407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832399128075088"/>
          <c:y val="6.0124240525297662E-2"/>
          <c:w val="0.85069635826771661"/>
          <c:h val="0.9040624999999987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Throughput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cat>
            <c:strRef>
              <c:f>Sheet1!$A$2:$A$5</c:f>
              <c:strCache>
                <c:ptCount val="4"/>
                <c:pt idx="0">
                  <c:v>SC_BT</c:v>
                </c:pt>
                <c:pt idx="1">
                  <c:v>SC_SW</c:v>
                </c:pt>
                <c:pt idx="2">
                  <c:v>CN_SW</c:v>
                </c:pt>
                <c:pt idx="3">
                  <c:v>FL_BT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-1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ARTime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cat>
            <c:strRef>
              <c:f>Sheet1!$A$2:$A$5</c:f>
              <c:strCache>
                <c:ptCount val="4"/>
                <c:pt idx="0">
                  <c:v>SC_BT</c:v>
                </c:pt>
                <c:pt idx="1">
                  <c:v>SC_SW</c:v>
                </c:pt>
                <c:pt idx="2">
                  <c:v>CN_SW</c:v>
                </c:pt>
                <c:pt idx="3">
                  <c:v>FL_BT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</c:v>
                </c:pt>
                <c:pt idx="1">
                  <c:v>18</c:v>
                </c:pt>
                <c:pt idx="2">
                  <c:v>-3</c:v>
                </c:pt>
                <c:pt idx="3">
                  <c:v>-2</c:v>
                </c:pt>
              </c:numCache>
            </c:numRef>
          </c:val>
        </c:ser>
        <c:axId val="123542144"/>
        <c:axId val="123715968"/>
      </c:barChart>
      <c:catAx>
        <c:axId val="123542144"/>
        <c:scaling>
          <c:orientation val="minMax"/>
        </c:scaling>
        <c:axPos val="b"/>
        <c:tickLblPos val="nextTo"/>
        <c:crossAx val="123715968"/>
        <c:crosses val="autoZero"/>
        <c:auto val="1"/>
        <c:lblAlgn val="ctr"/>
        <c:lblOffset val="100"/>
      </c:catAx>
      <c:valAx>
        <c:axId val="123715968"/>
        <c:scaling>
          <c:orientation val="minMax"/>
        </c:scaling>
        <c:axPos val="l"/>
        <c:majorGridlines/>
        <c:numFmt formatCode="General" sourceLinked="1"/>
        <c:tickLblPos val="nextTo"/>
        <c:crossAx val="123542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299501757195605"/>
          <c:y val="6.5574476200855519E-2"/>
          <c:w val="0.32813292406245914"/>
          <c:h val="0.17930032967332371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4832399128075088"/>
          <c:y val="6.0124240525297662E-2"/>
          <c:w val="0.85069635826771661"/>
          <c:h val="0.90406249999999844"/>
        </c:manualLayout>
      </c:layout>
      <c:barChart>
        <c:barDir val="col"/>
        <c:grouping val="clustered"/>
        <c:ser>
          <c:idx val="0"/>
          <c:order val="0"/>
          <c:tx>
            <c:strRef>
              <c:f>'Sheet1'!$B$1</c:f>
              <c:strCache>
                <c:ptCount val="1"/>
                <c:pt idx="0">
                  <c:v>Throughput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cat>
            <c:strRef>
              <c:f>'Sheet1'!$A$2:$A$5</c:f>
              <c:strCache>
                <c:ptCount val="4"/>
                <c:pt idx="0">
                  <c:v>SC_BT</c:v>
                </c:pt>
                <c:pt idx="1">
                  <c:v>SC_SW</c:v>
                </c:pt>
                <c:pt idx="2">
                  <c:v>CN_SW</c:v>
                </c:pt>
                <c:pt idx="3">
                  <c:v>FL_BT</c:v>
                </c:pt>
              </c:strCache>
            </c:strRef>
          </c:cat>
          <c:val>
            <c:numRef>
              <c:f>'Sheet1'!$B$2:$B$5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5</c:v>
                </c:pt>
                <c:pt idx="3">
                  <c:v>13</c:v>
                </c:pt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  <c:pt idx="0">
                  <c:v>ARTime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cat>
            <c:strRef>
              <c:f>'Sheet1'!$A$2:$A$5</c:f>
              <c:strCache>
                <c:ptCount val="4"/>
                <c:pt idx="0">
                  <c:v>SC_BT</c:v>
                </c:pt>
                <c:pt idx="1">
                  <c:v>SC_SW</c:v>
                </c:pt>
                <c:pt idx="2">
                  <c:v>CN_SW</c:v>
                </c:pt>
                <c:pt idx="3">
                  <c:v>FL_BT</c:v>
                </c:pt>
              </c:strCache>
            </c:strRef>
          </c:cat>
          <c:val>
            <c:numRef>
              <c:f>'Sheet1'!$C$2:$C$5</c:f>
              <c:numCache>
                <c:formatCode>General</c:formatCode>
                <c:ptCount val="4"/>
                <c:pt idx="0">
                  <c:v>7</c:v>
                </c:pt>
                <c:pt idx="1">
                  <c:v>18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axId val="123843328"/>
        <c:axId val="123844864"/>
      </c:barChart>
      <c:catAx>
        <c:axId val="123843328"/>
        <c:scaling>
          <c:orientation val="minMax"/>
        </c:scaling>
        <c:axPos val="b"/>
        <c:tickLblPos val="nextTo"/>
        <c:crossAx val="123844864"/>
        <c:crosses val="autoZero"/>
        <c:auto val="1"/>
        <c:lblAlgn val="ctr"/>
        <c:lblOffset val="100"/>
      </c:catAx>
      <c:valAx>
        <c:axId val="123844864"/>
        <c:scaling>
          <c:orientation val="minMax"/>
        </c:scaling>
        <c:axPos val="l"/>
        <c:majorGridlines/>
        <c:numFmt formatCode="General" sourceLinked="1"/>
        <c:tickLblPos val="nextTo"/>
        <c:crossAx val="123843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299501757195605"/>
          <c:y val="6.5574476200855519E-2"/>
          <c:w val="0.32813292406245942"/>
          <c:h val="0.17930032967332371"/>
        </c:manualLayout>
      </c:layout>
    </c:legend>
    <c:plotVisOnly val="1"/>
  </c:chart>
  <c:spPr>
    <a:solidFill>
      <a:srgbClr val="FFFFFF"/>
    </a:solidFill>
  </c:spPr>
  <c:txPr>
    <a:bodyPr/>
    <a:lstStyle/>
    <a:p>
      <a:pPr>
        <a:defRPr sz="1800"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hPercent val="59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3207547169811318"/>
          <c:y val="0.16722972972972969"/>
          <c:w val="0.85460599334073495"/>
          <c:h val="0.68243243243243268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Inter-core</c:v>
                </c:pt>
              </c:strCache>
            </c:strRef>
          </c:tx>
          <c:spPr>
            <a:solidFill>
              <a:srgbClr val="C00000"/>
            </a:solidFill>
            <a:ln w="11688">
              <a:solidFill>
                <a:schemeClr val="tx2"/>
              </a:solidFill>
              <a:prstDash val="solid"/>
            </a:ln>
          </c:spPr>
          <c:cat>
            <c:strRef>
              <c:f>Sheet1!$B$1:$I$1</c:f>
              <c:strCache>
                <c:ptCount val="8"/>
                <c:pt idx="0">
                  <c:v>w'wise</c:v>
                </c:pt>
                <c:pt idx="1">
                  <c:v>swim</c:v>
                </c:pt>
                <c:pt idx="2">
                  <c:v>mgrid</c:v>
                </c:pt>
                <c:pt idx="3">
                  <c:v>applu</c:v>
                </c:pt>
                <c:pt idx="4">
                  <c:v>galgel</c:v>
                </c:pt>
                <c:pt idx="5">
                  <c:v>equake</c:v>
                </c:pt>
                <c:pt idx="6">
                  <c:v>apsi</c:v>
                </c:pt>
                <c:pt idx="7">
                  <c:v>art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44</c:v>
                </c:pt>
                <c:pt idx="1">
                  <c:v>38</c:v>
                </c:pt>
                <c:pt idx="2">
                  <c:v>34</c:v>
                </c:pt>
                <c:pt idx="3">
                  <c:v>44</c:v>
                </c:pt>
                <c:pt idx="4">
                  <c:v>48</c:v>
                </c:pt>
                <c:pt idx="5">
                  <c:v>39</c:v>
                </c:pt>
                <c:pt idx="6">
                  <c:v>44</c:v>
                </c:pt>
                <c:pt idx="7">
                  <c:v>37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Intra-core</c:v>
                </c:pt>
              </c:strCache>
            </c:strRef>
          </c:tx>
          <c:spPr>
            <a:solidFill>
              <a:srgbClr val="FFC000"/>
            </a:solidFill>
            <a:ln w="11688">
              <a:solidFill>
                <a:schemeClr val="tx2"/>
              </a:solidFill>
              <a:prstDash val="solid"/>
            </a:ln>
          </c:spPr>
          <c:cat>
            <c:strRef>
              <c:f>Sheet1!$B$1:$I$1</c:f>
              <c:strCache>
                <c:ptCount val="8"/>
                <c:pt idx="0">
                  <c:v>w'wise</c:v>
                </c:pt>
                <c:pt idx="1">
                  <c:v>swim</c:v>
                </c:pt>
                <c:pt idx="2">
                  <c:v>mgrid</c:v>
                </c:pt>
                <c:pt idx="3">
                  <c:v>applu</c:v>
                </c:pt>
                <c:pt idx="4">
                  <c:v>galgel</c:v>
                </c:pt>
                <c:pt idx="5">
                  <c:v>equake</c:v>
                </c:pt>
                <c:pt idx="6">
                  <c:v>apsi</c:v>
                </c:pt>
                <c:pt idx="7">
                  <c:v>art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21</c:v>
                </c:pt>
                <c:pt idx="1">
                  <c:v>24</c:v>
                </c:pt>
                <c:pt idx="2">
                  <c:v>22</c:v>
                </c:pt>
                <c:pt idx="3">
                  <c:v>21</c:v>
                </c:pt>
                <c:pt idx="4">
                  <c:v>25</c:v>
                </c:pt>
                <c:pt idx="5">
                  <c:v>30</c:v>
                </c:pt>
                <c:pt idx="6">
                  <c:v>27</c:v>
                </c:pt>
                <c:pt idx="7">
                  <c:v>27</c:v>
                </c:pt>
              </c:numCache>
            </c:numRef>
          </c:val>
        </c:ser>
        <c:gapDepth val="0"/>
        <c:shape val="box"/>
        <c:axId val="69713920"/>
        <c:axId val="69715456"/>
        <c:axId val="0"/>
      </c:bar3DChart>
      <c:catAx>
        <c:axId val="69713920"/>
        <c:scaling>
          <c:orientation val="minMax"/>
        </c:scaling>
        <c:axPos val="b"/>
        <c:numFmt formatCode="General" sourceLinked="1"/>
        <c:tickLblPos val="low"/>
        <c:spPr>
          <a:ln w="2922">
            <a:solidFill>
              <a:schemeClr val="tx1"/>
            </a:solidFill>
            <a:prstDash val="solid"/>
          </a:ln>
        </c:spPr>
        <c:txPr>
          <a:bodyPr rot="-2760000" vert="horz"/>
          <a:lstStyle/>
          <a:p>
            <a:pPr>
              <a:defRPr sz="144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715456"/>
        <c:crosses val="autoZero"/>
        <c:auto val="1"/>
        <c:lblAlgn val="ctr"/>
        <c:lblOffset val="100"/>
        <c:tickLblSkip val="1"/>
        <c:tickMarkSkip val="1"/>
      </c:catAx>
      <c:valAx>
        <c:axId val="69715456"/>
        <c:scaling>
          <c:orientation val="minMax"/>
          <c:max val="75"/>
          <c:min val="0"/>
        </c:scaling>
        <c:axPos val="l"/>
        <c:majorGridlines>
          <c:spPr>
            <a:ln w="2922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400"/>
                  <a:t>% of L2 misses</a:t>
                </a:r>
              </a:p>
            </c:rich>
          </c:tx>
          <c:layout>
            <c:manualLayout>
              <c:xMode val="edge"/>
              <c:yMode val="edge"/>
              <c:x val="0.15443583612483208"/>
              <c:y val="0.34029177334428373"/>
            </c:manualLayout>
          </c:layout>
          <c:spPr>
            <a:noFill/>
            <a:ln w="23375">
              <a:noFill/>
            </a:ln>
          </c:spPr>
        </c:title>
        <c:numFmt formatCode="General" sourceLinked="1"/>
        <c:tickLblPos val="nextTo"/>
        <c:spPr>
          <a:ln w="292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713920"/>
        <c:crosses val="autoZero"/>
        <c:crossBetween val="between"/>
        <c:majorUnit val="25"/>
        <c:minorUnit val="1"/>
      </c:valAx>
      <c:spPr>
        <a:noFill/>
        <a:ln w="23375">
          <a:noFill/>
        </a:ln>
      </c:spPr>
    </c:plotArea>
    <c:legend>
      <c:legendPos val="r"/>
      <c:layout>
        <c:manualLayout>
          <c:xMode val="edge"/>
          <c:yMode val="edge"/>
          <c:x val="0.29532811880423165"/>
          <c:y val="0.20852886333993526"/>
          <c:w val="0.50349687801157961"/>
          <c:h val="0.10978600067629611"/>
        </c:manualLayout>
      </c:layout>
      <c:spPr>
        <a:noFill/>
        <a:ln w="2922">
          <a:solidFill>
            <a:schemeClr val="tx1"/>
          </a:solidFill>
          <a:prstDash val="solid"/>
        </a:ln>
      </c:spPr>
      <c:txPr>
        <a:bodyPr/>
        <a:lstStyle/>
        <a:p>
          <a:pPr>
            <a:defRPr sz="2158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34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hPercent val="59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7092119866814651"/>
          <c:y val="0.16722972972972969"/>
          <c:w val="0.81576026637069965"/>
          <c:h val="0.68243243243243268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Inter-core</c:v>
                </c:pt>
              </c:strCache>
            </c:strRef>
          </c:tx>
          <c:spPr>
            <a:solidFill>
              <a:srgbClr val="FFC000"/>
            </a:solidFill>
            <a:ln w="11688">
              <a:solidFill>
                <a:schemeClr val="tx2"/>
              </a:solidFill>
              <a:prstDash val="solid"/>
            </a:ln>
          </c:spPr>
          <c:cat>
            <c:strRef>
              <c:f>Sheet1!$B$1:$I$1</c:f>
              <c:strCache>
                <c:ptCount val="8"/>
                <c:pt idx="0">
                  <c:v>w'wise</c:v>
                </c:pt>
                <c:pt idx="1">
                  <c:v>swim</c:v>
                </c:pt>
                <c:pt idx="2">
                  <c:v>mgrid</c:v>
                </c:pt>
                <c:pt idx="3">
                  <c:v>applu</c:v>
                </c:pt>
                <c:pt idx="4">
                  <c:v>galgel</c:v>
                </c:pt>
                <c:pt idx="5">
                  <c:v>equake</c:v>
                </c:pt>
                <c:pt idx="6">
                  <c:v>apsi</c:v>
                </c:pt>
                <c:pt idx="7">
                  <c:v>art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6.24</c:v>
                </c:pt>
                <c:pt idx="1">
                  <c:v>9</c:v>
                </c:pt>
                <c:pt idx="2">
                  <c:v>7</c:v>
                </c:pt>
                <c:pt idx="3">
                  <c:v>9</c:v>
                </c:pt>
                <c:pt idx="4">
                  <c:v>15</c:v>
                </c:pt>
                <c:pt idx="5">
                  <c:v>8</c:v>
                </c:pt>
                <c:pt idx="6">
                  <c:v>6</c:v>
                </c:pt>
                <c:pt idx="7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Intra-core</c:v>
                </c:pt>
              </c:strCache>
            </c:strRef>
          </c:tx>
          <c:spPr>
            <a:solidFill>
              <a:srgbClr val="C00000"/>
            </a:solidFill>
            <a:ln w="11688">
              <a:solidFill>
                <a:schemeClr val="tx2"/>
              </a:solidFill>
              <a:prstDash val="solid"/>
            </a:ln>
          </c:spPr>
          <c:cat>
            <c:strRef>
              <c:f>Sheet1!$B$1:$I$1</c:f>
              <c:strCache>
                <c:ptCount val="8"/>
                <c:pt idx="0">
                  <c:v>w'wise</c:v>
                </c:pt>
                <c:pt idx="1">
                  <c:v>swim</c:v>
                </c:pt>
                <c:pt idx="2">
                  <c:v>mgrid</c:v>
                </c:pt>
                <c:pt idx="3">
                  <c:v>applu</c:v>
                </c:pt>
                <c:pt idx="4">
                  <c:v>galgel</c:v>
                </c:pt>
                <c:pt idx="5">
                  <c:v>equake</c:v>
                </c:pt>
                <c:pt idx="6">
                  <c:v>apsi</c:v>
                </c:pt>
                <c:pt idx="7">
                  <c:v>art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58</c:v>
                </c:pt>
                <c:pt idx="1">
                  <c:v>53</c:v>
                </c:pt>
                <c:pt idx="2">
                  <c:v>48</c:v>
                </c:pt>
                <c:pt idx="3">
                  <c:v>56</c:v>
                </c:pt>
                <c:pt idx="4">
                  <c:v>57</c:v>
                </c:pt>
                <c:pt idx="5">
                  <c:v>61</c:v>
                </c:pt>
                <c:pt idx="6">
                  <c:v>65</c:v>
                </c:pt>
                <c:pt idx="7">
                  <c:v>55</c:v>
                </c:pt>
              </c:numCache>
            </c:numRef>
          </c:val>
        </c:ser>
        <c:gapDepth val="0"/>
        <c:shape val="box"/>
        <c:axId val="70179072"/>
        <c:axId val="70180864"/>
        <c:axId val="0"/>
      </c:bar3DChart>
      <c:catAx>
        <c:axId val="70179072"/>
        <c:scaling>
          <c:orientation val="minMax"/>
        </c:scaling>
        <c:axPos val="b"/>
        <c:numFmt formatCode="General" sourceLinked="1"/>
        <c:tickLblPos val="low"/>
        <c:spPr>
          <a:ln w="2922">
            <a:solidFill>
              <a:schemeClr val="tx1"/>
            </a:solidFill>
            <a:prstDash val="solid"/>
          </a:ln>
        </c:spPr>
        <c:txPr>
          <a:bodyPr rot="-2760000" vert="horz"/>
          <a:lstStyle/>
          <a:p>
            <a:pPr>
              <a:defRPr sz="144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0180864"/>
        <c:crosses val="autoZero"/>
        <c:auto val="1"/>
        <c:lblAlgn val="ctr"/>
        <c:lblOffset val="100"/>
        <c:tickLblSkip val="1"/>
        <c:tickMarkSkip val="1"/>
      </c:catAx>
      <c:valAx>
        <c:axId val="70180864"/>
        <c:scaling>
          <c:orientation val="minMax"/>
          <c:max val="75"/>
          <c:min val="0"/>
        </c:scaling>
        <c:axPos val="l"/>
        <c:majorGridlines>
          <c:spPr>
            <a:ln w="2922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6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% of </a:t>
                </a:r>
                <a:r>
                  <a:rPr lang="en-US" dirty="0" smtClean="0"/>
                  <a:t>L2 distinct </a:t>
                </a:r>
                <a:r>
                  <a:rPr lang="en-US" dirty="0"/>
                  <a:t>refs leading to misses</a:t>
                </a:r>
              </a:p>
            </c:rich>
          </c:tx>
          <c:layout>
            <c:manualLayout>
              <c:xMode val="edge"/>
              <c:yMode val="edge"/>
              <c:x val="0.16472069589152041"/>
              <c:y val="7.5860103376648474E-2"/>
            </c:manualLayout>
          </c:layout>
          <c:spPr>
            <a:noFill/>
            <a:ln w="23375">
              <a:noFill/>
            </a:ln>
          </c:spPr>
        </c:title>
        <c:numFmt formatCode="General" sourceLinked="1"/>
        <c:tickLblPos val="nextTo"/>
        <c:spPr>
          <a:ln w="292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0179072"/>
        <c:crosses val="autoZero"/>
        <c:crossBetween val="between"/>
        <c:majorUnit val="25"/>
        <c:minorUnit val="1"/>
      </c:valAx>
      <c:spPr>
        <a:noFill/>
        <a:ln w="23375">
          <a:noFill/>
        </a:ln>
      </c:spPr>
    </c:plotArea>
    <c:legend>
      <c:legendPos val="r"/>
      <c:layout>
        <c:manualLayout>
          <c:xMode val="edge"/>
          <c:yMode val="edge"/>
          <c:x val="0.29407321690544624"/>
          <c:y val="8.8283464566929148E-2"/>
          <c:w val="0.56492785793562705"/>
          <c:h val="8.4459459459459568E-2"/>
        </c:manualLayout>
      </c:layout>
      <c:spPr>
        <a:noFill/>
        <a:ln w="2922">
          <a:solidFill>
            <a:schemeClr val="tx1"/>
          </a:solidFill>
          <a:prstDash val="solid"/>
        </a:ln>
      </c:spPr>
      <c:txPr>
        <a:bodyPr/>
        <a:lstStyle/>
        <a:p>
          <a:pPr>
            <a:defRPr sz="2158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34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873015873015873"/>
          <c:y val="7.6738609112709882E-2"/>
          <c:w val="0.56349206349206349"/>
          <c:h val="0.64268585131894729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1 to 10</c:v>
                </c:pt>
              </c:strCache>
            </c:strRef>
          </c:tx>
          <c:spPr>
            <a:solidFill>
              <a:srgbClr val="C00000"/>
            </a:solidFill>
            <a:ln w="16750">
              <a:solidFill>
                <a:schemeClr val="tx2"/>
              </a:solidFill>
              <a:prstDash val="solid"/>
            </a:ln>
          </c:spPr>
          <c:cat>
            <c:strRef>
              <c:f>Sheet1!$B$1:$I$1</c:f>
              <c:strCache>
                <c:ptCount val="8"/>
                <c:pt idx="0">
                  <c:v>w'wise</c:v>
                </c:pt>
                <c:pt idx="1">
                  <c:v>swim</c:v>
                </c:pt>
                <c:pt idx="2">
                  <c:v>mgrid</c:v>
                </c:pt>
                <c:pt idx="3">
                  <c:v>applu</c:v>
                </c:pt>
                <c:pt idx="4">
                  <c:v>galgel</c:v>
                </c:pt>
                <c:pt idx="5">
                  <c:v>equake</c:v>
                </c:pt>
                <c:pt idx="6">
                  <c:v>apsi</c:v>
                </c:pt>
                <c:pt idx="7">
                  <c:v>art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30.1</c:v>
                </c:pt>
                <c:pt idx="1">
                  <c:v>57.4</c:v>
                </c:pt>
                <c:pt idx="2">
                  <c:v>48.7</c:v>
                </c:pt>
                <c:pt idx="3">
                  <c:v>68.400000000000006</c:v>
                </c:pt>
                <c:pt idx="4">
                  <c:v>23.4</c:v>
                </c:pt>
                <c:pt idx="5">
                  <c:v>63.4</c:v>
                </c:pt>
                <c:pt idx="6">
                  <c:v>56.7</c:v>
                </c:pt>
                <c:pt idx="7">
                  <c:v>36.200000000000003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10-100</c:v>
                </c:pt>
              </c:strCache>
            </c:strRef>
          </c:tx>
          <c:spPr>
            <a:solidFill>
              <a:srgbClr val="FFC000"/>
            </a:solidFill>
            <a:ln w="16750">
              <a:solidFill>
                <a:schemeClr val="tx1"/>
              </a:solidFill>
              <a:prstDash val="solid"/>
            </a:ln>
          </c:spPr>
          <c:cat>
            <c:strRef>
              <c:f>Sheet1!$B$1:$I$1</c:f>
              <c:strCache>
                <c:ptCount val="8"/>
                <c:pt idx="0">
                  <c:v>w'wise</c:v>
                </c:pt>
                <c:pt idx="1">
                  <c:v>swim</c:v>
                </c:pt>
                <c:pt idx="2">
                  <c:v>mgrid</c:v>
                </c:pt>
                <c:pt idx="3">
                  <c:v>applu</c:v>
                </c:pt>
                <c:pt idx="4">
                  <c:v>galgel</c:v>
                </c:pt>
                <c:pt idx="5">
                  <c:v>equake</c:v>
                </c:pt>
                <c:pt idx="6">
                  <c:v>apsi</c:v>
                </c:pt>
                <c:pt idx="7">
                  <c:v>art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42.6</c:v>
                </c:pt>
                <c:pt idx="1">
                  <c:v>19.2</c:v>
                </c:pt>
                <c:pt idx="2">
                  <c:v>23.7</c:v>
                </c:pt>
                <c:pt idx="3">
                  <c:v>1.6</c:v>
                </c:pt>
                <c:pt idx="4">
                  <c:v>21.6</c:v>
                </c:pt>
                <c:pt idx="5">
                  <c:v>21.6</c:v>
                </c:pt>
                <c:pt idx="6">
                  <c:v>12.1</c:v>
                </c:pt>
                <c:pt idx="7">
                  <c:v>12.1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100-1K</c:v>
                </c:pt>
              </c:strCache>
            </c:strRef>
          </c:tx>
          <c:spPr>
            <a:solidFill>
              <a:srgbClr val="FFFF00"/>
            </a:solidFill>
            <a:ln w="16750">
              <a:solidFill>
                <a:schemeClr val="tx1"/>
              </a:solidFill>
              <a:prstDash val="solid"/>
            </a:ln>
          </c:spPr>
          <c:cat>
            <c:strRef>
              <c:f>Sheet1!$B$1:$I$1</c:f>
              <c:strCache>
                <c:ptCount val="8"/>
                <c:pt idx="0">
                  <c:v>w'wise</c:v>
                </c:pt>
                <c:pt idx="1">
                  <c:v>swim</c:v>
                </c:pt>
                <c:pt idx="2">
                  <c:v>mgrid</c:v>
                </c:pt>
                <c:pt idx="3">
                  <c:v>applu</c:v>
                </c:pt>
                <c:pt idx="4">
                  <c:v>galgel</c:v>
                </c:pt>
                <c:pt idx="5">
                  <c:v>equake</c:v>
                </c:pt>
                <c:pt idx="6">
                  <c:v>apsi</c:v>
                </c:pt>
                <c:pt idx="7">
                  <c:v>art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8.7000000000000011</c:v>
                </c:pt>
                <c:pt idx="1">
                  <c:v>6.7</c:v>
                </c:pt>
                <c:pt idx="2">
                  <c:v>18.399999999999999</c:v>
                </c:pt>
                <c:pt idx="3">
                  <c:v>17.399999999999999</c:v>
                </c:pt>
                <c:pt idx="4">
                  <c:v>30.4</c:v>
                </c:pt>
                <c:pt idx="5">
                  <c:v>4.4000000000000004</c:v>
                </c:pt>
                <c:pt idx="6">
                  <c:v>8.2000000000000011</c:v>
                </c:pt>
                <c:pt idx="7">
                  <c:v>16.2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1K-10K</c:v>
                </c:pt>
              </c:strCache>
            </c:strRef>
          </c:tx>
          <c:spPr>
            <a:solidFill>
              <a:schemeClr val="folHlink"/>
            </a:solidFill>
            <a:ln w="16750">
              <a:solidFill>
                <a:schemeClr val="tx1"/>
              </a:solidFill>
              <a:prstDash val="solid"/>
            </a:ln>
          </c:spPr>
          <c:cat>
            <c:strRef>
              <c:f>Sheet1!$B$1:$I$1</c:f>
              <c:strCache>
                <c:ptCount val="8"/>
                <c:pt idx="0">
                  <c:v>w'wise</c:v>
                </c:pt>
                <c:pt idx="1">
                  <c:v>swim</c:v>
                </c:pt>
                <c:pt idx="2">
                  <c:v>mgrid</c:v>
                </c:pt>
                <c:pt idx="3">
                  <c:v>applu</c:v>
                </c:pt>
                <c:pt idx="4">
                  <c:v>galgel</c:v>
                </c:pt>
                <c:pt idx="5">
                  <c:v>equake</c:v>
                </c:pt>
                <c:pt idx="6">
                  <c:v>apsi</c:v>
                </c:pt>
                <c:pt idx="7">
                  <c:v>art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0">
                  <c:v>6.8</c:v>
                </c:pt>
                <c:pt idx="1">
                  <c:v>5.8</c:v>
                </c:pt>
                <c:pt idx="2">
                  <c:v>4.8</c:v>
                </c:pt>
                <c:pt idx="3">
                  <c:v>6.6</c:v>
                </c:pt>
                <c:pt idx="4">
                  <c:v>14.6</c:v>
                </c:pt>
                <c:pt idx="5">
                  <c:v>2.6</c:v>
                </c:pt>
                <c:pt idx="6">
                  <c:v>15.7</c:v>
                </c:pt>
                <c:pt idx="7">
                  <c:v>10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10K-100K</c:v>
                </c:pt>
              </c:strCache>
            </c:strRef>
          </c:tx>
          <c:spPr>
            <a:solidFill>
              <a:schemeClr val="bg2"/>
            </a:solidFill>
            <a:ln w="16750">
              <a:solidFill>
                <a:schemeClr val="tx1"/>
              </a:solidFill>
              <a:prstDash val="solid"/>
            </a:ln>
          </c:spPr>
          <c:cat>
            <c:strRef>
              <c:f>Sheet1!$B$1:$I$1</c:f>
              <c:strCache>
                <c:ptCount val="8"/>
                <c:pt idx="0">
                  <c:v>w'wise</c:v>
                </c:pt>
                <c:pt idx="1">
                  <c:v>swim</c:v>
                </c:pt>
                <c:pt idx="2">
                  <c:v>mgrid</c:v>
                </c:pt>
                <c:pt idx="3">
                  <c:v>applu</c:v>
                </c:pt>
                <c:pt idx="4">
                  <c:v>galgel</c:v>
                </c:pt>
                <c:pt idx="5">
                  <c:v>equake</c:v>
                </c:pt>
                <c:pt idx="6">
                  <c:v>apsi</c:v>
                </c:pt>
                <c:pt idx="7">
                  <c:v>art</c:v>
                </c:pt>
              </c:strCache>
            </c:strRef>
          </c:cat>
          <c:val>
            <c:numRef>
              <c:f>Sheet1!$B$6:$I$6</c:f>
              <c:numCache>
                <c:formatCode>General</c:formatCode>
                <c:ptCount val="8"/>
                <c:pt idx="0">
                  <c:v>4.4000000000000004</c:v>
                </c:pt>
                <c:pt idx="1">
                  <c:v>3.9</c:v>
                </c:pt>
                <c:pt idx="2">
                  <c:v>2.8</c:v>
                </c:pt>
                <c:pt idx="3">
                  <c:v>3.3</c:v>
                </c:pt>
                <c:pt idx="4">
                  <c:v>8.7000000000000011</c:v>
                </c:pt>
                <c:pt idx="5">
                  <c:v>5.3</c:v>
                </c:pt>
                <c:pt idx="6">
                  <c:v>5.2</c:v>
                </c:pt>
                <c:pt idx="7">
                  <c:v>17.2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&gt;100K</c:v>
                </c:pt>
              </c:strCache>
            </c:strRef>
          </c:tx>
          <c:spPr>
            <a:solidFill>
              <a:srgbClr val="FF00FF"/>
            </a:solidFill>
            <a:ln w="16750">
              <a:solidFill>
                <a:schemeClr val="tx1"/>
              </a:solidFill>
              <a:prstDash val="solid"/>
            </a:ln>
          </c:spPr>
          <c:cat>
            <c:strRef>
              <c:f>Sheet1!$B$1:$I$1</c:f>
              <c:strCache>
                <c:ptCount val="8"/>
                <c:pt idx="0">
                  <c:v>w'wise</c:v>
                </c:pt>
                <c:pt idx="1">
                  <c:v>swim</c:v>
                </c:pt>
                <c:pt idx="2">
                  <c:v>mgrid</c:v>
                </c:pt>
                <c:pt idx="3">
                  <c:v>applu</c:v>
                </c:pt>
                <c:pt idx="4">
                  <c:v>galgel</c:v>
                </c:pt>
                <c:pt idx="5">
                  <c:v>equake</c:v>
                </c:pt>
                <c:pt idx="6">
                  <c:v>apsi</c:v>
                </c:pt>
                <c:pt idx="7">
                  <c:v>art</c:v>
                </c:pt>
              </c:strCache>
            </c:strRef>
          </c:cat>
          <c:val>
            <c:numRef>
              <c:f>Sheet1!$B$7:$I$7</c:f>
              <c:numCache>
                <c:formatCode>General</c:formatCode>
                <c:ptCount val="8"/>
                <c:pt idx="0">
                  <c:v>7.4</c:v>
                </c:pt>
                <c:pt idx="1">
                  <c:v>6.9</c:v>
                </c:pt>
                <c:pt idx="2">
                  <c:v>1.6</c:v>
                </c:pt>
                <c:pt idx="3">
                  <c:v>2.7</c:v>
                </c:pt>
                <c:pt idx="4">
                  <c:v>1.3</c:v>
                </c:pt>
                <c:pt idx="5">
                  <c:v>2.7</c:v>
                </c:pt>
                <c:pt idx="6">
                  <c:v>2.1</c:v>
                </c:pt>
                <c:pt idx="7">
                  <c:v>8.3000000000000007</c:v>
                </c:pt>
              </c:numCache>
            </c:numRef>
          </c:val>
        </c:ser>
        <c:overlap val="100"/>
        <c:axId val="70356992"/>
        <c:axId val="70358528"/>
      </c:barChart>
      <c:catAx>
        <c:axId val="70356992"/>
        <c:scaling>
          <c:orientation val="minMax"/>
        </c:scaling>
        <c:axPos val="b"/>
        <c:numFmt formatCode="General" sourceLinked="1"/>
        <c:tickLblPos val="nextTo"/>
        <c:spPr>
          <a:ln w="418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237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0358528"/>
        <c:crosses val="autoZero"/>
        <c:auto val="1"/>
        <c:lblAlgn val="ctr"/>
        <c:lblOffset val="100"/>
        <c:tickLblSkip val="1"/>
        <c:tickMarkSkip val="1"/>
      </c:catAx>
      <c:valAx>
        <c:axId val="70358528"/>
        <c:scaling>
          <c:orientation val="minMax"/>
          <c:max val="100"/>
        </c:scaling>
        <c:axPos val="l"/>
        <c:majorGridlines>
          <c:spPr>
            <a:ln w="418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37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 smtClean="0"/>
                  <a:t>Temporal  locality (%) of Inter-core</a:t>
                </a:r>
                <a:r>
                  <a:rPr lang="en-US" baseline="0" dirty="0" smtClean="0"/>
                  <a:t> misses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3411380642637085E-2"/>
              <c:y val="8.5647256982435555E-2"/>
            </c:manualLayout>
          </c:layout>
          <c:spPr>
            <a:noFill/>
            <a:ln w="33501">
              <a:noFill/>
            </a:ln>
          </c:spPr>
        </c:title>
        <c:numFmt formatCode="General" sourceLinked="1"/>
        <c:tickLblPos val="nextTo"/>
        <c:spPr>
          <a:ln w="41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7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0356992"/>
        <c:crosses val="autoZero"/>
        <c:crossBetween val="between"/>
        <c:majorUnit val="20"/>
      </c:valAx>
      <c:spPr>
        <a:noFill/>
        <a:ln w="1675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666666666666672"/>
          <c:y val="0.14388489208633148"/>
          <c:w val="0.22698412698412701"/>
          <c:h val="0.50599520383693042"/>
        </c:manualLayout>
      </c:layout>
      <c:spPr>
        <a:noFill/>
        <a:ln w="4188">
          <a:solidFill>
            <a:schemeClr val="tx1"/>
          </a:solidFill>
          <a:prstDash val="solid"/>
        </a:ln>
      </c:spPr>
      <c:txPr>
        <a:bodyPr/>
        <a:lstStyle/>
        <a:p>
          <a:pPr>
            <a:defRPr sz="2183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37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hPercent val="61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2063492063492066"/>
          <c:y val="0.11031175059952038"/>
          <c:w val="0.77936507936508148"/>
          <c:h val="0.63069544364508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Traditional</c:v>
                </c:pt>
              </c:strCache>
            </c:strRef>
          </c:tx>
          <c:spPr>
            <a:solidFill>
              <a:srgbClr val="C00000"/>
            </a:solidFill>
            <a:ln w="17023">
              <a:solidFill>
                <a:schemeClr val="tx2"/>
              </a:solidFill>
              <a:prstDash val="solid"/>
            </a:ln>
          </c:spPr>
          <c:cat>
            <c:strRef>
              <c:f>Sheet1!$B$1:$I$1</c:f>
              <c:strCache>
                <c:ptCount val="8"/>
                <c:pt idx="0">
                  <c:v>w'wise</c:v>
                </c:pt>
                <c:pt idx="1">
                  <c:v>swim</c:v>
                </c:pt>
                <c:pt idx="2">
                  <c:v>mgrid</c:v>
                </c:pt>
                <c:pt idx="3">
                  <c:v>applu</c:v>
                </c:pt>
                <c:pt idx="4">
                  <c:v>galgel</c:v>
                </c:pt>
                <c:pt idx="5">
                  <c:v>equake</c:v>
                </c:pt>
                <c:pt idx="6">
                  <c:v>apsi</c:v>
                </c:pt>
                <c:pt idx="7">
                  <c:v>art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Set Pinned</c:v>
                </c:pt>
              </c:strCache>
            </c:strRef>
          </c:tx>
          <c:spPr>
            <a:solidFill>
              <a:srgbClr val="FFC000"/>
            </a:solidFill>
            <a:ln w="17023">
              <a:solidFill>
                <a:schemeClr val="tx2"/>
              </a:solidFill>
              <a:prstDash val="solid"/>
            </a:ln>
          </c:spPr>
          <c:cat>
            <c:strRef>
              <c:f>Sheet1!$B$1:$I$1</c:f>
              <c:strCache>
                <c:ptCount val="8"/>
                <c:pt idx="0">
                  <c:v>w'wise</c:v>
                </c:pt>
                <c:pt idx="1">
                  <c:v>swim</c:v>
                </c:pt>
                <c:pt idx="2">
                  <c:v>mgrid</c:v>
                </c:pt>
                <c:pt idx="3">
                  <c:v>applu</c:v>
                </c:pt>
                <c:pt idx="4">
                  <c:v>galgel</c:v>
                </c:pt>
                <c:pt idx="5">
                  <c:v>equake</c:v>
                </c:pt>
                <c:pt idx="6">
                  <c:v>apsi</c:v>
                </c:pt>
                <c:pt idx="7">
                  <c:v>art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110</c:v>
                </c:pt>
                <c:pt idx="1">
                  <c:v>113</c:v>
                </c:pt>
                <c:pt idx="2">
                  <c:v>105</c:v>
                </c:pt>
                <c:pt idx="3">
                  <c:v>109</c:v>
                </c:pt>
                <c:pt idx="4">
                  <c:v>94</c:v>
                </c:pt>
                <c:pt idx="5">
                  <c:v>101</c:v>
                </c:pt>
                <c:pt idx="6">
                  <c:v>113</c:v>
                </c:pt>
                <c:pt idx="7">
                  <c:v>99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Adapt Pinned</c:v>
                </c:pt>
              </c:strCache>
            </c:strRef>
          </c:tx>
          <c:spPr>
            <a:solidFill>
              <a:srgbClr val="FFFF00"/>
            </a:solidFill>
            <a:ln w="17023">
              <a:solidFill>
                <a:schemeClr val="tx2"/>
              </a:solidFill>
              <a:prstDash val="solid"/>
            </a:ln>
          </c:spPr>
          <c:cat>
            <c:strRef>
              <c:f>Sheet1!$B$1:$I$1</c:f>
              <c:strCache>
                <c:ptCount val="8"/>
                <c:pt idx="0">
                  <c:v>w'wise</c:v>
                </c:pt>
                <c:pt idx="1">
                  <c:v>swim</c:v>
                </c:pt>
                <c:pt idx="2">
                  <c:v>mgrid</c:v>
                </c:pt>
                <c:pt idx="3">
                  <c:v>applu</c:v>
                </c:pt>
                <c:pt idx="4">
                  <c:v>galgel</c:v>
                </c:pt>
                <c:pt idx="5">
                  <c:v>equake</c:v>
                </c:pt>
                <c:pt idx="6">
                  <c:v>apsi</c:v>
                </c:pt>
                <c:pt idx="7">
                  <c:v>art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115</c:v>
                </c:pt>
                <c:pt idx="1">
                  <c:v>124</c:v>
                </c:pt>
                <c:pt idx="2">
                  <c:v>118</c:v>
                </c:pt>
                <c:pt idx="3">
                  <c:v>114</c:v>
                </c:pt>
                <c:pt idx="4">
                  <c:v>122</c:v>
                </c:pt>
                <c:pt idx="5">
                  <c:v>112</c:v>
                </c:pt>
                <c:pt idx="6">
                  <c:v>117</c:v>
                </c:pt>
                <c:pt idx="7">
                  <c:v>125</c:v>
                </c:pt>
              </c:numCache>
            </c:numRef>
          </c:val>
        </c:ser>
        <c:gapDepth val="0"/>
        <c:shape val="box"/>
        <c:axId val="80395648"/>
        <c:axId val="80401536"/>
        <c:axId val="0"/>
      </c:bar3DChart>
      <c:catAx>
        <c:axId val="80395648"/>
        <c:scaling>
          <c:orientation val="minMax"/>
        </c:scaling>
        <c:axPos val="b"/>
        <c:numFmt formatCode="General" sourceLinked="1"/>
        <c:tickLblPos val="low"/>
        <c:spPr>
          <a:ln w="425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244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0401536"/>
        <c:crosses val="autoZero"/>
        <c:auto val="1"/>
        <c:lblAlgn val="ctr"/>
        <c:lblOffset val="100"/>
        <c:tickLblSkip val="1"/>
        <c:tickMarkSkip val="1"/>
      </c:catAx>
      <c:valAx>
        <c:axId val="80401536"/>
        <c:scaling>
          <c:orientation val="minMax"/>
          <c:min val="80"/>
        </c:scaling>
        <c:axPos val="l"/>
        <c:majorGridlines>
          <c:spPr>
            <a:ln w="4256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44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Normalized Performance</a:t>
                </a:r>
              </a:p>
            </c:rich>
          </c:tx>
          <c:layout>
            <c:manualLayout>
              <c:xMode val="edge"/>
              <c:yMode val="edge"/>
              <c:x val="6.8253940911332314E-2"/>
              <c:y val="7.608252529264703E-2"/>
            </c:manualLayout>
          </c:layout>
          <c:spPr>
            <a:noFill/>
            <a:ln w="34045">
              <a:noFill/>
            </a:ln>
          </c:spPr>
        </c:title>
        <c:numFmt formatCode="General" sourceLinked="1"/>
        <c:tickLblPos val="nextTo"/>
        <c:spPr>
          <a:ln w="425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4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0395648"/>
        <c:crosses val="autoZero"/>
        <c:crossBetween val="between"/>
        <c:majorUnit val="20"/>
      </c:valAx>
      <c:spPr>
        <a:noFill/>
        <a:ln w="34045">
          <a:noFill/>
        </a:ln>
      </c:spPr>
    </c:plotArea>
    <c:legend>
      <c:legendPos val="r"/>
      <c:layout>
        <c:manualLayout>
          <c:xMode val="edge"/>
          <c:yMode val="edge"/>
          <c:x val="0.15873015873015894"/>
          <c:y val="7.1942446043165523E-3"/>
          <c:w val="0.80793650793650751"/>
          <c:h val="9.1127098321343386E-2"/>
        </c:manualLayout>
      </c:layout>
      <c:spPr>
        <a:noFill/>
        <a:ln w="4256">
          <a:solidFill>
            <a:schemeClr val="tx1"/>
          </a:solidFill>
          <a:prstDash val="solid"/>
        </a:ln>
      </c:spPr>
      <c:txPr>
        <a:bodyPr/>
        <a:lstStyle/>
        <a:p>
          <a:pPr>
            <a:defRPr sz="2218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41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threadcpis!$M$18</c:f>
              <c:strCache>
                <c:ptCount val="1"/>
                <c:pt idx="0">
                  <c:v>Thread 1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000000"/>
              </a:solidFill>
            </a:ln>
          </c:spPr>
          <c:cat>
            <c:strRef>
              <c:f>(threadcpis!$N$17:$P$17,threadcpis!$R$17:$W$17)</c:f>
              <c:strCache>
                <c:ptCount val="9"/>
                <c:pt idx="0">
                  <c:v>wupwise</c:v>
                </c:pt>
                <c:pt idx="1">
                  <c:v>mgrid</c:v>
                </c:pt>
                <c:pt idx="2">
                  <c:v>swim</c:v>
                </c:pt>
                <c:pt idx="3">
                  <c:v>applu</c:v>
                </c:pt>
                <c:pt idx="4">
                  <c:v>art</c:v>
                </c:pt>
                <c:pt idx="5">
                  <c:v>cg</c:v>
                </c:pt>
                <c:pt idx="6">
                  <c:v>lu</c:v>
                </c:pt>
                <c:pt idx="7">
                  <c:v>bt</c:v>
                </c:pt>
                <c:pt idx="8">
                  <c:v>ep</c:v>
                </c:pt>
              </c:strCache>
            </c:strRef>
          </c:cat>
          <c:val>
            <c:numRef>
              <c:f>(threadcpis!$N$18:$P$18,threadcpis!$R$18:$W$18)</c:f>
              <c:numCache>
                <c:formatCode>General</c:formatCode>
                <c:ptCount val="9"/>
                <c:pt idx="0">
                  <c:v>0.601552841508466</c:v>
                </c:pt>
                <c:pt idx="1">
                  <c:v>0.89876696338101469</c:v>
                </c:pt>
                <c:pt idx="2">
                  <c:v>0.92569185633713746</c:v>
                </c:pt>
                <c:pt idx="3">
                  <c:v>0.80491301315767705</c:v>
                </c:pt>
                <c:pt idx="4">
                  <c:v>1</c:v>
                </c:pt>
                <c:pt idx="5">
                  <c:v>1</c:v>
                </c:pt>
                <c:pt idx="6">
                  <c:v>0.9891709934406655</c:v>
                </c:pt>
                <c:pt idx="7">
                  <c:v>1</c:v>
                </c:pt>
                <c:pt idx="8">
                  <c:v>3.6500533608562612E-2</c:v>
                </c:pt>
              </c:numCache>
            </c:numRef>
          </c:val>
        </c:ser>
        <c:ser>
          <c:idx val="1"/>
          <c:order val="1"/>
          <c:tx>
            <c:strRef>
              <c:f>threadcpis!$M$19</c:f>
              <c:strCache>
                <c:ptCount val="1"/>
                <c:pt idx="0">
                  <c:v>Thread 2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0000"/>
              </a:solidFill>
            </a:ln>
          </c:spPr>
          <c:cat>
            <c:strRef>
              <c:f>(threadcpis!$N$17:$P$17,threadcpis!$R$17:$W$17)</c:f>
              <c:strCache>
                <c:ptCount val="9"/>
                <c:pt idx="0">
                  <c:v>wupwise</c:v>
                </c:pt>
                <c:pt idx="1">
                  <c:v>mgrid</c:v>
                </c:pt>
                <c:pt idx="2">
                  <c:v>swim</c:v>
                </c:pt>
                <c:pt idx="3">
                  <c:v>applu</c:v>
                </c:pt>
                <c:pt idx="4">
                  <c:v>art</c:v>
                </c:pt>
                <c:pt idx="5">
                  <c:v>cg</c:v>
                </c:pt>
                <c:pt idx="6">
                  <c:v>lu</c:v>
                </c:pt>
                <c:pt idx="7">
                  <c:v>bt</c:v>
                </c:pt>
                <c:pt idx="8">
                  <c:v>ep</c:v>
                </c:pt>
              </c:strCache>
            </c:strRef>
          </c:cat>
          <c:val>
            <c:numRef>
              <c:f>(threadcpis!$N$19:$P$19,threadcpis!$R$19:$W$19)</c:f>
              <c:numCache>
                <c:formatCode>General</c:formatCode>
                <c:ptCount val="9"/>
                <c:pt idx="0">
                  <c:v>0.70747502927863304</c:v>
                </c:pt>
                <c:pt idx="1">
                  <c:v>0.96971955930023401</c:v>
                </c:pt>
                <c:pt idx="2">
                  <c:v>0.9734768683678614</c:v>
                </c:pt>
                <c:pt idx="3">
                  <c:v>1</c:v>
                </c:pt>
                <c:pt idx="4">
                  <c:v>1.0097845537023999E-2</c:v>
                </c:pt>
                <c:pt idx="5">
                  <c:v>8.5624937820335568E-3</c:v>
                </c:pt>
                <c:pt idx="6">
                  <c:v>0.85123100584837963</c:v>
                </c:pt>
                <c:pt idx="7">
                  <c:v>1.6562278558929066E-2</c:v>
                </c:pt>
                <c:pt idx="8">
                  <c:v>1</c:v>
                </c:pt>
              </c:numCache>
            </c:numRef>
          </c:val>
        </c:ser>
        <c:ser>
          <c:idx val="2"/>
          <c:order val="2"/>
          <c:tx>
            <c:strRef>
              <c:f>threadcpis!$M$20</c:f>
              <c:strCache>
                <c:ptCount val="1"/>
                <c:pt idx="0">
                  <c:v>Thread 3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000000"/>
              </a:solidFill>
            </a:ln>
          </c:spPr>
          <c:cat>
            <c:strRef>
              <c:f>(threadcpis!$N$17:$P$17,threadcpis!$R$17:$W$17)</c:f>
              <c:strCache>
                <c:ptCount val="9"/>
                <c:pt idx="0">
                  <c:v>wupwise</c:v>
                </c:pt>
                <c:pt idx="1">
                  <c:v>mgrid</c:v>
                </c:pt>
                <c:pt idx="2">
                  <c:v>swim</c:v>
                </c:pt>
                <c:pt idx="3">
                  <c:v>applu</c:v>
                </c:pt>
                <c:pt idx="4">
                  <c:v>art</c:v>
                </c:pt>
                <c:pt idx="5">
                  <c:v>cg</c:v>
                </c:pt>
                <c:pt idx="6">
                  <c:v>lu</c:v>
                </c:pt>
                <c:pt idx="7">
                  <c:v>bt</c:v>
                </c:pt>
                <c:pt idx="8">
                  <c:v>ep</c:v>
                </c:pt>
              </c:strCache>
            </c:strRef>
          </c:cat>
          <c:val>
            <c:numRef>
              <c:f>(threadcpis!$N$20:$P$20,threadcpis!$R$20:$W$20)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0.90560629764833767</c:v>
                </c:pt>
                <c:pt idx="4">
                  <c:v>4.1726931302502107E-3</c:v>
                </c:pt>
                <c:pt idx="5">
                  <c:v>1.0183265845355546E-2</c:v>
                </c:pt>
                <c:pt idx="6">
                  <c:v>0.80030403202898814</c:v>
                </c:pt>
                <c:pt idx="7">
                  <c:v>1.485102081792305E-2</c:v>
                </c:pt>
                <c:pt idx="8">
                  <c:v>3.1271905052546359E-2</c:v>
                </c:pt>
              </c:numCache>
            </c:numRef>
          </c:val>
        </c:ser>
        <c:ser>
          <c:idx val="3"/>
          <c:order val="3"/>
          <c:tx>
            <c:strRef>
              <c:f>threadcpis!$M$21</c:f>
              <c:strCache>
                <c:ptCount val="1"/>
                <c:pt idx="0">
                  <c:v>Thread 4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cat>
            <c:strRef>
              <c:f>(threadcpis!$N$17:$P$17,threadcpis!$R$17:$W$17)</c:f>
              <c:strCache>
                <c:ptCount val="9"/>
                <c:pt idx="0">
                  <c:v>wupwise</c:v>
                </c:pt>
                <c:pt idx="1">
                  <c:v>mgrid</c:v>
                </c:pt>
                <c:pt idx="2">
                  <c:v>swim</c:v>
                </c:pt>
                <c:pt idx="3">
                  <c:v>applu</c:v>
                </c:pt>
                <c:pt idx="4">
                  <c:v>art</c:v>
                </c:pt>
                <c:pt idx="5">
                  <c:v>cg</c:v>
                </c:pt>
                <c:pt idx="6">
                  <c:v>lu</c:v>
                </c:pt>
                <c:pt idx="7">
                  <c:v>bt</c:v>
                </c:pt>
                <c:pt idx="8">
                  <c:v>ep</c:v>
                </c:pt>
              </c:strCache>
            </c:strRef>
          </c:cat>
          <c:val>
            <c:numRef>
              <c:f>(threadcpis!$N$21:$P$21,threadcpis!$R$21:$W$21)</c:f>
              <c:numCache>
                <c:formatCode>General</c:formatCode>
                <c:ptCount val="9"/>
                <c:pt idx="0">
                  <c:v>0.55451317727983696</c:v>
                </c:pt>
                <c:pt idx="1">
                  <c:v>0.81780495615063065</c:v>
                </c:pt>
                <c:pt idx="2">
                  <c:v>0.879716224995439</c:v>
                </c:pt>
                <c:pt idx="3">
                  <c:v>0.7260211235925248</c:v>
                </c:pt>
                <c:pt idx="4">
                  <c:v>0.18083225804009576</c:v>
                </c:pt>
                <c:pt idx="5">
                  <c:v>0.17290031495102187</c:v>
                </c:pt>
                <c:pt idx="6">
                  <c:v>1</c:v>
                </c:pt>
                <c:pt idx="7">
                  <c:v>0.38742855376944263</c:v>
                </c:pt>
                <c:pt idx="8">
                  <c:v>0.7037928075875638</c:v>
                </c:pt>
              </c:numCache>
            </c:numRef>
          </c:val>
        </c:ser>
        <c:axId val="83065856"/>
        <c:axId val="83325696"/>
      </c:barChart>
      <c:catAx>
        <c:axId val="83065856"/>
        <c:scaling>
          <c:orientation val="minMax"/>
        </c:scaling>
        <c:axPos val="b"/>
        <c:tickLblPos val="nextTo"/>
        <c:crossAx val="83325696"/>
        <c:crosses val="autoZero"/>
        <c:auto val="1"/>
        <c:lblAlgn val="ctr"/>
        <c:lblOffset val="100"/>
      </c:catAx>
      <c:valAx>
        <c:axId val="83325696"/>
        <c:scaling>
          <c:orientation val="minMax"/>
          <c:max val="1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 dirty="0"/>
                  <a:t>Normalized </a:t>
                </a:r>
                <a:r>
                  <a:rPr lang="en-US" sz="2000" b="0" dirty="0" smtClean="0"/>
                  <a:t>LLC </a:t>
                </a:r>
                <a:r>
                  <a:rPr lang="en-US" sz="2000" b="0" dirty="0"/>
                  <a:t>Misses</a:t>
                </a:r>
              </a:p>
            </c:rich>
          </c:tx>
          <c:layout/>
        </c:title>
        <c:numFmt formatCode="General" sourceLinked="1"/>
        <c:tickLblPos val="nextTo"/>
        <c:crossAx val="830658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threadcpis!$M$2</c:f>
              <c:strCache>
                <c:ptCount val="1"/>
                <c:pt idx="0">
                  <c:v>Thread 1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000000"/>
              </a:solidFill>
            </a:ln>
          </c:spPr>
          <c:cat>
            <c:strRef>
              <c:f>(threadcpis!$N$1:$P$1,threadcpis!$R$1:$W$1)</c:f>
              <c:strCache>
                <c:ptCount val="9"/>
                <c:pt idx="0">
                  <c:v>wupwise</c:v>
                </c:pt>
                <c:pt idx="1">
                  <c:v>mgrid</c:v>
                </c:pt>
                <c:pt idx="2">
                  <c:v>swim</c:v>
                </c:pt>
                <c:pt idx="3">
                  <c:v>applu</c:v>
                </c:pt>
                <c:pt idx="4">
                  <c:v>art</c:v>
                </c:pt>
                <c:pt idx="5">
                  <c:v>cg</c:v>
                </c:pt>
                <c:pt idx="6">
                  <c:v>lu</c:v>
                </c:pt>
                <c:pt idx="7">
                  <c:v>bt</c:v>
                </c:pt>
                <c:pt idx="8">
                  <c:v>ep</c:v>
                </c:pt>
              </c:strCache>
            </c:strRef>
          </c:cat>
          <c:val>
            <c:numRef>
              <c:f>(threadcpis!$N$2:$P$2,threadcpis!$R$2:$W$2)</c:f>
              <c:numCache>
                <c:formatCode>General</c:formatCode>
                <c:ptCount val="9"/>
                <c:pt idx="0">
                  <c:v>0.95879828326180816</c:v>
                </c:pt>
                <c:pt idx="1">
                  <c:v>0.89555921052631715</c:v>
                </c:pt>
                <c:pt idx="2">
                  <c:v>0.88064971751413657</c:v>
                </c:pt>
                <c:pt idx="3">
                  <c:v>0.89071038251366108</c:v>
                </c:pt>
                <c:pt idx="4">
                  <c:v>5.6482670089858932E-2</c:v>
                </c:pt>
                <c:pt idx="5">
                  <c:v>0.11106765741102922</c:v>
                </c:pt>
                <c:pt idx="6">
                  <c:v>0.7965260545905738</c:v>
                </c:pt>
                <c:pt idx="7">
                  <c:v>0.39914163090128701</c:v>
                </c:pt>
                <c:pt idx="8">
                  <c:v>1</c:v>
                </c:pt>
              </c:numCache>
            </c:numRef>
          </c:val>
        </c:ser>
        <c:ser>
          <c:idx val="1"/>
          <c:order val="1"/>
          <c:tx>
            <c:strRef>
              <c:f>threadcpis!$M$3</c:f>
              <c:strCache>
                <c:ptCount val="1"/>
                <c:pt idx="0">
                  <c:v>Thread 2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0000"/>
              </a:solidFill>
            </a:ln>
          </c:spPr>
          <c:cat>
            <c:strRef>
              <c:f>(threadcpis!$N$1:$P$1,threadcpis!$R$1:$W$1)</c:f>
              <c:strCache>
                <c:ptCount val="9"/>
                <c:pt idx="0">
                  <c:v>wupwise</c:v>
                </c:pt>
                <c:pt idx="1">
                  <c:v>mgrid</c:v>
                </c:pt>
                <c:pt idx="2">
                  <c:v>swim</c:v>
                </c:pt>
                <c:pt idx="3">
                  <c:v>applu</c:v>
                </c:pt>
                <c:pt idx="4">
                  <c:v>art</c:v>
                </c:pt>
                <c:pt idx="5">
                  <c:v>cg</c:v>
                </c:pt>
                <c:pt idx="6">
                  <c:v>lu</c:v>
                </c:pt>
                <c:pt idx="7">
                  <c:v>bt</c:v>
                </c:pt>
                <c:pt idx="8">
                  <c:v>ep</c:v>
                </c:pt>
              </c:strCache>
            </c:strRef>
          </c:cat>
          <c:val>
            <c:numRef>
              <c:f>(threadcpis!$N$3:$P$3,threadcpis!$R$3:$W$3)</c:f>
              <c:numCache>
                <c:formatCode>General</c:formatCode>
                <c:ptCount val="9"/>
                <c:pt idx="0">
                  <c:v>0.91707717569786451</c:v>
                </c:pt>
                <c:pt idx="1">
                  <c:v>0.85748031496062849</c:v>
                </c:pt>
                <c:pt idx="2">
                  <c:v>0.83691275167785151</c:v>
                </c:pt>
                <c:pt idx="3">
                  <c:v>0.77671885636488613</c:v>
                </c:pt>
                <c:pt idx="4">
                  <c:v>0.63768115942029291</c:v>
                </c:pt>
                <c:pt idx="5">
                  <c:v>1</c:v>
                </c:pt>
                <c:pt idx="6">
                  <c:v>0.95393759286775559</c:v>
                </c:pt>
                <c:pt idx="7">
                  <c:v>1</c:v>
                </c:pt>
                <c:pt idx="8">
                  <c:v>0.78571428571428559</c:v>
                </c:pt>
              </c:numCache>
            </c:numRef>
          </c:val>
        </c:ser>
        <c:ser>
          <c:idx val="2"/>
          <c:order val="2"/>
          <c:tx>
            <c:strRef>
              <c:f>threadcpis!$M$4</c:f>
              <c:strCache>
                <c:ptCount val="1"/>
                <c:pt idx="0">
                  <c:v>Thread 3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000000"/>
              </a:solidFill>
            </a:ln>
          </c:spPr>
          <c:cat>
            <c:strRef>
              <c:f>(threadcpis!$N$1:$P$1,threadcpis!$R$1:$W$1)</c:f>
              <c:strCache>
                <c:ptCount val="9"/>
                <c:pt idx="0">
                  <c:v>wupwise</c:v>
                </c:pt>
                <c:pt idx="1">
                  <c:v>mgrid</c:v>
                </c:pt>
                <c:pt idx="2">
                  <c:v>swim</c:v>
                </c:pt>
                <c:pt idx="3">
                  <c:v>applu</c:v>
                </c:pt>
                <c:pt idx="4">
                  <c:v>art</c:v>
                </c:pt>
                <c:pt idx="5">
                  <c:v>cg</c:v>
                </c:pt>
                <c:pt idx="6">
                  <c:v>lu</c:v>
                </c:pt>
                <c:pt idx="7">
                  <c:v>bt</c:v>
                </c:pt>
                <c:pt idx="8">
                  <c:v>ep</c:v>
                </c:pt>
              </c:strCache>
            </c:strRef>
          </c:cat>
          <c:val>
            <c:numRef>
              <c:f>(threadcpis!$N$4:$P$4,threadcpis!$R$4:$W$4)</c:f>
              <c:numCache>
                <c:formatCode>General</c:formatCode>
                <c:ptCount val="9"/>
                <c:pt idx="0">
                  <c:v>0.75016789791806604</c:v>
                </c:pt>
                <c:pt idx="1">
                  <c:v>0.83833718244803701</c:v>
                </c:pt>
                <c:pt idx="2">
                  <c:v>0.83133333333333403</c:v>
                </c:pt>
                <c:pt idx="3">
                  <c:v>0.85660660660661114</c:v>
                </c:pt>
                <c:pt idx="4">
                  <c:v>1</c:v>
                </c:pt>
                <c:pt idx="5">
                  <c:v>0.99754127151388072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3"/>
          <c:order val="3"/>
          <c:tx>
            <c:strRef>
              <c:f>threadcpis!$M$5</c:f>
              <c:strCache>
                <c:ptCount val="1"/>
                <c:pt idx="0">
                  <c:v>Thread 4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cat>
            <c:strRef>
              <c:f>(threadcpis!$N$1:$P$1,threadcpis!$R$1:$W$1)</c:f>
              <c:strCache>
                <c:ptCount val="9"/>
                <c:pt idx="0">
                  <c:v>wupwise</c:v>
                </c:pt>
                <c:pt idx="1">
                  <c:v>mgrid</c:v>
                </c:pt>
                <c:pt idx="2">
                  <c:v>swim</c:v>
                </c:pt>
                <c:pt idx="3">
                  <c:v>applu</c:v>
                </c:pt>
                <c:pt idx="4">
                  <c:v>art</c:v>
                </c:pt>
                <c:pt idx="5">
                  <c:v>cg</c:v>
                </c:pt>
                <c:pt idx="6">
                  <c:v>lu</c:v>
                </c:pt>
                <c:pt idx="7">
                  <c:v>bt</c:v>
                </c:pt>
                <c:pt idx="8">
                  <c:v>ep</c:v>
                </c:pt>
              </c:strCache>
            </c:strRef>
          </c:cat>
          <c:val>
            <c:numRef>
              <c:f>(threadcpis!$N$5:$P$5,threadcpis!$R$5:$W$5)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0.91191709844559665</c:v>
                </c:pt>
                <c:pt idx="5">
                  <c:v>0.72820512820512961</c:v>
                </c:pt>
                <c:pt idx="6">
                  <c:v>0.83812010443864304</c:v>
                </c:pt>
                <c:pt idx="7">
                  <c:v>0.87187500000000673</c:v>
                </c:pt>
                <c:pt idx="8">
                  <c:v>0.92258064516128957</c:v>
                </c:pt>
              </c:numCache>
            </c:numRef>
          </c:val>
        </c:ser>
        <c:axId val="83355520"/>
        <c:axId val="83357056"/>
      </c:barChart>
      <c:catAx>
        <c:axId val="83355520"/>
        <c:scaling>
          <c:orientation val="minMax"/>
        </c:scaling>
        <c:axPos val="b"/>
        <c:tickLblPos val="nextTo"/>
        <c:crossAx val="83357056"/>
        <c:crosses val="autoZero"/>
        <c:auto val="1"/>
        <c:lblAlgn val="ctr"/>
        <c:lblOffset val="100"/>
      </c:catAx>
      <c:valAx>
        <c:axId val="83357056"/>
        <c:scaling>
          <c:orientation val="minMax"/>
          <c:max val="1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/>
                  <a:t>Normalized Performance</a:t>
                </a:r>
              </a:p>
            </c:rich>
          </c:tx>
          <c:layout/>
        </c:title>
        <c:numFmt formatCode="0%" sourceLinked="0"/>
        <c:tickLblPos val="nextTo"/>
        <c:crossAx val="83355520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5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Sheet7!$L$13</c:f>
              <c:strCache>
                <c:ptCount val="1"/>
                <c:pt idx="0">
                  <c:v>Throughput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000000"/>
              </a:solidFill>
            </a:ln>
          </c:spPr>
          <c:cat>
            <c:strRef>
              <c:f>Sheet7!$M$12:$U$12</c:f>
              <c:strCache>
                <c:ptCount val="9"/>
                <c:pt idx="0">
                  <c:v>wupwise</c:v>
                </c:pt>
                <c:pt idx="1">
                  <c:v>mgrid</c:v>
                </c:pt>
                <c:pt idx="2">
                  <c:v>swim</c:v>
                </c:pt>
                <c:pt idx="3">
                  <c:v>applu</c:v>
                </c:pt>
                <c:pt idx="4">
                  <c:v>art</c:v>
                </c:pt>
                <c:pt idx="5">
                  <c:v>cg</c:v>
                </c:pt>
                <c:pt idx="6">
                  <c:v>lu</c:v>
                </c:pt>
                <c:pt idx="7">
                  <c:v>bt</c:v>
                </c:pt>
                <c:pt idx="8">
                  <c:v>ep</c:v>
                </c:pt>
              </c:strCache>
            </c:strRef>
          </c:cat>
          <c:val>
            <c:numRef>
              <c:f>Sheet7!$M$13:$U$13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Sheet7!$L$14</c:f>
              <c:strCache>
                <c:ptCount val="1"/>
                <c:pt idx="0">
                  <c:v>Critical Path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0000"/>
              </a:solidFill>
            </a:ln>
          </c:spPr>
          <c:cat>
            <c:strRef>
              <c:f>Sheet7!$M$12:$U$12</c:f>
              <c:strCache>
                <c:ptCount val="9"/>
                <c:pt idx="0">
                  <c:v>wupwise</c:v>
                </c:pt>
                <c:pt idx="1">
                  <c:v>mgrid</c:v>
                </c:pt>
                <c:pt idx="2">
                  <c:v>swim</c:v>
                </c:pt>
                <c:pt idx="3">
                  <c:v>applu</c:v>
                </c:pt>
                <c:pt idx="4">
                  <c:v>art</c:v>
                </c:pt>
                <c:pt idx="5">
                  <c:v>cg</c:v>
                </c:pt>
                <c:pt idx="6">
                  <c:v>lu</c:v>
                </c:pt>
                <c:pt idx="7">
                  <c:v>bt</c:v>
                </c:pt>
                <c:pt idx="8">
                  <c:v>ep</c:v>
                </c:pt>
              </c:strCache>
            </c:strRef>
          </c:cat>
          <c:val>
            <c:numRef>
              <c:f>Sheet7!$M$14:$U$14</c:f>
              <c:numCache>
                <c:formatCode>General</c:formatCode>
                <c:ptCount val="9"/>
                <c:pt idx="0">
                  <c:v>1.008</c:v>
                </c:pt>
                <c:pt idx="1">
                  <c:v>1.1299999999999915</c:v>
                </c:pt>
                <c:pt idx="2">
                  <c:v>1.0900000000000001</c:v>
                </c:pt>
                <c:pt idx="3">
                  <c:v>1.0009999999999915</c:v>
                </c:pt>
                <c:pt idx="4">
                  <c:v>1.06</c:v>
                </c:pt>
                <c:pt idx="5">
                  <c:v>1.07</c:v>
                </c:pt>
                <c:pt idx="6">
                  <c:v>1.1000000000000001</c:v>
                </c:pt>
                <c:pt idx="7">
                  <c:v>1.06</c:v>
                </c:pt>
                <c:pt idx="8">
                  <c:v>1.04</c:v>
                </c:pt>
              </c:numCache>
            </c:numRef>
          </c:val>
        </c:ser>
        <c:axId val="85472384"/>
        <c:axId val="85473920"/>
      </c:barChart>
      <c:catAx>
        <c:axId val="85472384"/>
        <c:scaling>
          <c:orientation val="minMax"/>
        </c:scaling>
        <c:axPos val="b"/>
        <c:tickLblPos val="nextTo"/>
        <c:crossAx val="85473920"/>
        <c:crosses val="autoZero"/>
        <c:auto val="1"/>
        <c:lblAlgn val="ctr"/>
        <c:lblOffset val="100"/>
      </c:catAx>
      <c:valAx>
        <c:axId val="85473920"/>
        <c:scaling>
          <c:orientation val="minMax"/>
          <c:max val="1.1500000000000001"/>
          <c:min val="0.8"/>
        </c:scaling>
        <c:axPos val="l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/>
                  <a:t>Normalized Performance</a:t>
                </a:r>
              </a:p>
            </c:rich>
          </c:tx>
          <c:layout/>
        </c:title>
        <c:numFmt formatCode="0%" sourceLinked="0"/>
        <c:tickLblPos val="nextTo"/>
        <c:crossAx val="85472384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7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Sheet1!$E$14</c:f>
              <c:strCache>
                <c:ptCount val="1"/>
                <c:pt idx="0">
                  <c:v>Harpertown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000000"/>
              </a:solidFill>
            </a:ln>
          </c:spPr>
          <c:cat>
            <c:strRef>
              <c:f>Sheet1!$F$13:$H$13</c:f>
              <c:strCache>
                <c:ptCount val="3"/>
                <c:pt idx="0">
                  <c:v>Harpertown</c:v>
                </c:pt>
                <c:pt idx="1">
                  <c:v>Nehalem</c:v>
                </c:pt>
                <c:pt idx="2">
                  <c:v>Dunnington</c:v>
                </c:pt>
              </c:strCache>
            </c:strRef>
          </c:cat>
          <c:val>
            <c:numRef>
              <c:f>Sheet1!$F$14:$H$14</c:f>
              <c:numCache>
                <c:formatCode>General</c:formatCode>
                <c:ptCount val="3"/>
                <c:pt idx="0">
                  <c:v>1</c:v>
                </c:pt>
                <c:pt idx="1">
                  <c:v>1.26</c:v>
                </c:pt>
                <c:pt idx="2">
                  <c:v>1.33</c:v>
                </c:pt>
              </c:numCache>
            </c:numRef>
          </c:val>
        </c:ser>
        <c:ser>
          <c:idx val="1"/>
          <c:order val="1"/>
          <c:tx>
            <c:strRef>
              <c:f>Sheet1!$E$15</c:f>
              <c:strCache>
                <c:ptCount val="1"/>
                <c:pt idx="0">
                  <c:v>Nehalem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0000"/>
              </a:solidFill>
            </a:ln>
          </c:spPr>
          <c:cat>
            <c:strRef>
              <c:f>Sheet1!$F$13:$H$13</c:f>
              <c:strCache>
                <c:ptCount val="3"/>
                <c:pt idx="0">
                  <c:v>Harpertown</c:v>
                </c:pt>
                <c:pt idx="1">
                  <c:v>Nehalem</c:v>
                </c:pt>
                <c:pt idx="2">
                  <c:v>Dunnington</c:v>
                </c:pt>
              </c:strCache>
            </c:strRef>
          </c:cat>
          <c:val>
            <c:numRef>
              <c:f>Sheet1!$F$15:$H$15</c:f>
              <c:numCache>
                <c:formatCode>General</c:formatCode>
                <c:ptCount val="3"/>
                <c:pt idx="0">
                  <c:v>1.36</c:v>
                </c:pt>
                <c:pt idx="1">
                  <c:v>1</c:v>
                </c:pt>
                <c:pt idx="2">
                  <c:v>1.1800000000000044</c:v>
                </c:pt>
              </c:numCache>
            </c:numRef>
          </c:val>
        </c:ser>
        <c:ser>
          <c:idx val="2"/>
          <c:order val="2"/>
          <c:tx>
            <c:strRef>
              <c:f>Sheet1!$E$16</c:f>
              <c:strCache>
                <c:ptCount val="1"/>
                <c:pt idx="0">
                  <c:v>Dunnington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000000"/>
              </a:solidFill>
            </a:ln>
          </c:spPr>
          <c:cat>
            <c:strRef>
              <c:f>Sheet1!$F$13:$H$13</c:f>
              <c:strCache>
                <c:ptCount val="3"/>
                <c:pt idx="0">
                  <c:v>Harpertown</c:v>
                </c:pt>
                <c:pt idx="1">
                  <c:v>Nehalem</c:v>
                </c:pt>
                <c:pt idx="2">
                  <c:v>Dunnington</c:v>
                </c:pt>
              </c:strCache>
            </c:strRef>
          </c:cat>
          <c:val>
            <c:numRef>
              <c:f>Sheet1!$F$16:$H$16</c:f>
              <c:numCache>
                <c:formatCode>General</c:formatCode>
                <c:ptCount val="3"/>
                <c:pt idx="0">
                  <c:v>1.1300000000000001</c:v>
                </c:pt>
                <c:pt idx="1">
                  <c:v>1.0900000000000001</c:v>
                </c:pt>
                <c:pt idx="2">
                  <c:v>1</c:v>
                </c:pt>
              </c:numCache>
            </c:numRef>
          </c:val>
        </c:ser>
        <c:gapWidth val="75"/>
        <c:overlap val="-25"/>
        <c:axId val="86671360"/>
        <c:axId val="86672896"/>
      </c:barChart>
      <c:catAx>
        <c:axId val="86671360"/>
        <c:scaling>
          <c:orientation val="minMax"/>
        </c:scaling>
        <c:axPos val="b"/>
        <c:majorTickMark val="none"/>
        <c:tickLblPos val="nextTo"/>
        <c:crossAx val="86672896"/>
        <c:crosses val="autoZero"/>
        <c:auto val="1"/>
        <c:lblAlgn val="ctr"/>
        <c:lblOffset val="100"/>
      </c:catAx>
      <c:valAx>
        <c:axId val="86672896"/>
        <c:scaling>
          <c:orientation val="minMax"/>
          <c:max val="1.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Normalized Execution </a:t>
                </a:r>
                <a:r>
                  <a:rPr lang="en-US" dirty="0" smtClean="0"/>
                  <a:t>Time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866713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541357695242544"/>
          <c:y val="0.9209839014719815"/>
          <c:w val="0.83845429831338092"/>
          <c:h val="6.0861117892535933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5316BBE-6B91-425A-8B02-9AE068919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D197C80-4159-4D90-B1ED-A1EC3A8F4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97C80-4159-4D90-B1ED-A1EC3A8F4C0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97C80-4159-4D90-B1ED-A1EC3A8F4C0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97C80-4159-4D90-B1ED-A1EC3A8F4C0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97C80-4159-4D90-B1ED-A1EC3A8F4C0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97C80-4159-4D90-B1ED-A1EC3A8F4C0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97C80-4159-4D90-B1ED-A1EC3A8F4C0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97C80-4159-4D90-B1ED-A1EC3A8F4C0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97C80-4159-4D90-B1ED-A1EC3A8F4C0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97C80-4159-4D90-B1ED-A1EC3A8F4C0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97C80-4159-4D90-B1ED-A1EC3A8F4C0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97C80-4159-4D90-B1ED-A1EC3A8F4C0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97C80-4159-4D90-B1ED-A1EC3A8F4C0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97C80-4159-4D90-B1ED-A1EC3A8F4C0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97C80-4159-4D90-B1ED-A1EC3A8F4C0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97C80-4159-4D90-B1ED-A1EC3A8F4C0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97C80-4159-4D90-B1ED-A1EC3A8F4C0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97C80-4159-4D90-B1ED-A1EC3A8F4C0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97C80-4159-4D90-B1ED-A1EC3A8F4C0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97C80-4159-4D90-B1ED-A1EC3A8F4C0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97C80-4159-4D90-B1ED-A1EC3A8F4C0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97C80-4159-4D90-B1ED-A1EC3A8F4C0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97C80-4159-4D90-B1ED-A1EC3A8F4C0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1">
            <a:gsLst>
              <a:gs pos="0">
                <a:srgbClr val="A5A5FF"/>
              </a:gs>
              <a:gs pos="100000">
                <a:srgbClr val="A5A5FF">
                  <a:gamma/>
                  <a:tint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hidden">
          <a:xfrm>
            <a:off x="1716088" y="1690688"/>
            <a:ext cx="7427912" cy="18907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2597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1828800"/>
          </a:xfrm>
        </p:spPr>
        <p:txBody>
          <a:bodyPr/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597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38100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ACM Athena Lecture</a:t>
            </a:r>
            <a:endParaRPr lang="en-US"/>
          </a:p>
        </p:txBody>
      </p:sp>
      <p:sp>
        <p:nvSpPr>
          <p:cNvPr id="17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DEFC1-1F1F-4BF8-9D8B-5AB59063A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336565" y="1970694"/>
            <a:ext cx="2190314" cy="1403131"/>
            <a:chOff x="269984" y="0"/>
            <a:chExt cx="849217" cy="711040"/>
          </a:xfrm>
        </p:grpSpPr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271667" y="268340"/>
              <a:ext cx="847534" cy="120921"/>
            </a:xfrm>
            <a:prstGeom prst="rect">
              <a:avLst/>
            </a:prstGeom>
            <a:solidFill>
              <a:srgbClr val="A5A5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grpSp>
          <p:nvGrpSpPr>
            <p:cNvPr id="32" name="Group 23"/>
            <p:cNvGrpSpPr/>
            <p:nvPr userDrawn="1"/>
          </p:nvGrpSpPr>
          <p:grpSpPr>
            <a:xfrm>
              <a:off x="364069" y="389261"/>
              <a:ext cx="707834" cy="276060"/>
              <a:chOff x="5517931" y="2979684"/>
              <a:chExt cx="707834" cy="398900"/>
            </a:xfrm>
          </p:grpSpPr>
          <p:sp>
            <p:nvSpPr>
              <p:cNvPr id="35" name="Rectangle 9"/>
              <p:cNvSpPr>
                <a:spLocks noChangeArrowheads="1"/>
              </p:cNvSpPr>
              <p:nvPr/>
            </p:nvSpPr>
            <p:spPr bwMode="auto">
              <a:xfrm flipH="1">
                <a:off x="5614096" y="2979684"/>
                <a:ext cx="45719" cy="398900"/>
              </a:xfrm>
              <a:prstGeom prst="rect">
                <a:avLst/>
              </a:prstGeom>
              <a:solidFill>
                <a:srgbClr val="4747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6" name="Rectangle 9"/>
              <p:cNvSpPr>
                <a:spLocks noChangeArrowheads="1"/>
              </p:cNvSpPr>
              <p:nvPr userDrawn="1"/>
            </p:nvSpPr>
            <p:spPr bwMode="auto">
              <a:xfrm flipH="1">
                <a:off x="5706059" y="2979684"/>
                <a:ext cx="45719" cy="398900"/>
              </a:xfrm>
              <a:prstGeom prst="rect">
                <a:avLst/>
              </a:prstGeom>
              <a:solidFill>
                <a:srgbClr val="4747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7" name="Rectangle 9"/>
              <p:cNvSpPr>
                <a:spLocks noChangeArrowheads="1"/>
              </p:cNvSpPr>
              <p:nvPr userDrawn="1"/>
            </p:nvSpPr>
            <p:spPr bwMode="auto">
              <a:xfrm flipH="1">
                <a:off x="5801698" y="2979684"/>
                <a:ext cx="45719" cy="398900"/>
              </a:xfrm>
              <a:prstGeom prst="rect">
                <a:avLst/>
              </a:prstGeom>
              <a:solidFill>
                <a:srgbClr val="4747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8" name="Rectangle 9"/>
              <p:cNvSpPr>
                <a:spLocks noChangeArrowheads="1"/>
              </p:cNvSpPr>
              <p:nvPr userDrawn="1"/>
            </p:nvSpPr>
            <p:spPr bwMode="auto">
              <a:xfrm flipH="1">
                <a:off x="5892607" y="2979684"/>
                <a:ext cx="45719" cy="398900"/>
              </a:xfrm>
              <a:prstGeom prst="rect">
                <a:avLst/>
              </a:prstGeom>
              <a:solidFill>
                <a:srgbClr val="4747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9" name="Rectangle 9"/>
              <p:cNvSpPr>
                <a:spLocks noChangeArrowheads="1"/>
              </p:cNvSpPr>
              <p:nvPr userDrawn="1"/>
            </p:nvSpPr>
            <p:spPr bwMode="auto">
              <a:xfrm flipH="1">
                <a:off x="5990873" y="2979684"/>
                <a:ext cx="45719" cy="398900"/>
              </a:xfrm>
              <a:prstGeom prst="rect">
                <a:avLst/>
              </a:prstGeom>
              <a:solidFill>
                <a:srgbClr val="4747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0" name="Rectangle 9"/>
              <p:cNvSpPr>
                <a:spLocks noChangeArrowheads="1"/>
              </p:cNvSpPr>
              <p:nvPr userDrawn="1"/>
            </p:nvSpPr>
            <p:spPr bwMode="auto">
              <a:xfrm flipH="1">
                <a:off x="5517931" y="2979684"/>
                <a:ext cx="45719" cy="398900"/>
              </a:xfrm>
              <a:prstGeom prst="rect">
                <a:avLst/>
              </a:prstGeom>
              <a:solidFill>
                <a:srgbClr val="4747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1" name="Rectangle 9"/>
              <p:cNvSpPr>
                <a:spLocks noChangeArrowheads="1"/>
              </p:cNvSpPr>
              <p:nvPr userDrawn="1"/>
            </p:nvSpPr>
            <p:spPr bwMode="auto">
              <a:xfrm flipH="1">
                <a:off x="6085460" y="2979684"/>
                <a:ext cx="45719" cy="398900"/>
              </a:xfrm>
              <a:prstGeom prst="rect">
                <a:avLst/>
              </a:prstGeom>
              <a:solidFill>
                <a:srgbClr val="4747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2" name="Rectangle 9"/>
              <p:cNvSpPr>
                <a:spLocks noChangeArrowheads="1"/>
              </p:cNvSpPr>
              <p:nvPr userDrawn="1"/>
            </p:nvSpPr>
            <p:spPr bwMode="auto">
              <a:xfrm flipH="1">
                <a:off x="6180046" y="2979684"/>
                <a:ext cx="45719" cy="398900"/>
              </a:xfrm>
              <a:prstGeom prst="rect">
                <a:avLst/>
              </a:prstGeom>
              <a:solidFill>
                <a:srgbClr val="4747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33" name="Isosceles Triangle 32"/>
            <p:cNvSpPr/>
            <p:nvPr userDrawn="1"/>
          </p:nvSpPr>
          <p:spPr bwMode="auto">
            <a:xfrm>
              <a:off x="269984" y="0"/>
              <a:ext cx="847141" cy="237431"/>
            </a:xfrm>
            <a:prstGeom prst="triangle">
              <a:avLst>
                <a:gd name="adj" fmla="val 50000"/>
              </a:avLst>
            </a:prstGeom>
            <a:solidFill>
              <a:srgbClr val="0000D0"/>
            </a:solidFill>
            <a:ln w="254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8"/>
            <p:cNvSpPr>
              <a:spLocks noChangeArrowheads="1"/>
            </p:cNvSpPr>
            <p:nvPr userDrawn="1"/>
          </p:nvSpPr>
          <p:spPr bwMode="auto">
            <a:xfrm>
              <a:off x="314978" y="665321"/>
              <a:ext cx="804223" cy="45719"/>
            </a:xfrm>
            <a:prstGeom prst="rect">
              <a:avLst/>
            </a:prstGeom>
            <a:solidFill>
              <a:srgbClr val="A5A5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ACM Athena Lecture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9C4DD-936E-4FA1-810B-A5C52DB89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ACM Athena Lecture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08103-88EC-4174-B601-7120034E8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ACM Athena Lecture</a:t>
            </a:r>
            <a:endParaRPr lang="en-US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D765A-3996-44AA-8020-F1192686C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ACM Athena Lecture</a:t>
            </a:r>
            <a:endParaRPr lang="en-US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703DB-AF56-429D-BB03-0C292A7D3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9932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 smtClean="0"/>
              <a:t>2010 ACM Athena Lecture</a:t>
            </a:r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9AC85FBE-5BC1-40AA-BEA5-D1E24F3FA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0" y="0"/>
            <a:ext cx="285750" cy="533400"/>
          </a:xfrm>
          <a:prstGeom prst="rect">
            <a:avLst/>
          </a:prstGeom>
          <a:gradFill rotWithShape="1">
            <a:gsLst>
              <a:gs pos="0">
                <a:srgbClr val="A5A5FF"/>
              </a:gs>
              <a:gs pos="100000">
                <a:srgbClr val="A5A5FF">
                  <a:gamma/>
                  <a:tint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1229706" y="182563"/>
            <a:ext cx="7914294" cy="274637"/>
          </a:xfrm>
          <a:prstGeom prst="rect">
            <a:avLst/>
          </a:prstGeom>
          <a:gradFill rotWithShape="1">
            <a:gsLst>
              <a:gs pos="0">
                <a:srgbClr val="0000D0"/>
              </a:gs>
              <a:gs pos="100000">
                <a:srgbClr val="0000D0">
                  <a:gamma/>
                  <a:tint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13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3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494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3800"/>
            <a:ext cx="2667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269984" y="0"/>
            <a:ext cx="849217" cy="711040"/>
            <a:chOff x="269984" y="0"/>
            <a:chExt cx="849217" cy="711040"/>
          </a:xfrm>
        </p:grpSpPr>
        <p:sp>
          <p:nvSpPr>
            <p:cNvPr id="124936" name="Rectangle 8"/>
            <p:cNvSpPr>
              <a:spLocks noChangeArrowheads="1"/>
            </p:cNvSpPr>
            <p:nvPr/>
          </p:nvSpPr>
          <p:spPr bwMode="auto">
            <a:xfrm>
              <a:off x="271667" y="268340"/>
              <a:ext cx="847534" cy="120921"/>
            </a:xfrm>
            <a:prstGeom prst="rect">
              <a:avLst/>
            </a:prstGeom>
            <a:solidFill>
              <a:srgbClr val="A5A5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grpSp>
          <p:nvGrpSpPr>
            <p:cNvPr id="24" name="Group 23"/>
            <p:cNvGrpSpPr/>
            <p:nvPr userDrawn="1"/>
          </p:nvGrpSpPr>
          <p:grpSpPr>
            <a:xfrm>
              <a:off x="364069" y="389261"/>
              <a:ext cx="707834" cy="276060"/>
              <a:chOff x="5517931" y="2979684"/>
              <a:chExt cx="707834" cy="398900"/>
            </a:xfrm>
          </p:grpSpPr>
          <p:sp>
            <p:nvSpPr>
              <p:cNvPr id="124937" name="Rectangle 9"/>
              <p:cNvSpPr>
                <a:spLocks noChangeArrowheads="1"/>
              </p:cNvSpPr>
              <p:nvPr/>
            </p:nvSpPr>
            <p:spPr bwMode="auto">
              <a:xfrm flipH="1">
                <a:off x="5614096" y="2979684"/>
                <a:ext cx="45719" cy="398900"/>
              </a:xfrm>
              <a:prstGeom prst="rect">
                <a:avLst/>
              </a:prstGeom>
              <a:solidFill>
                <a:srgbClr val="4747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6" name="Rectangle 9"/>
              <p:cNvSpPr>
                <a:spLocks noChangeArrowheads="1"/>
              </p:cNvSpPr>
              <p:nvPr userDrawn="1"/>
            </p:nvSpPr>
            <p:spPr bwMode="auto">
              <a:xfrm flipH="1">
                <a:off x="5706059" y="2979684"/>
                <a:ext cx="45719" cy="398900"/>
              </a:xfrm>
              <a:prstGeom prst="rect">
                <a:avLst/>
              </a:prstGeom>
              <a:solidFill>
                <a:srgbClr val="4747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7" name="Rectangle 9"/>
              <p:cNvSpPr>
                <a:spLocks noChangeArrowheads="1"/>
              </p:cNvSpPr>
              <p:nvPr userDrawn="1"/>
            </p:nvSpPr>
            <p:spPr bwMode="auto">
              <a:xfrm flipH="1">
                <a:off x="5801698" y="2979684"/>
                <a:ext cx="45719" cy="398900"/>
              </a:xfrm>
              <a:prstGeom prst="rect">
                <a:avLst/>
              </a:prstGeom>
              <a:solidFill>
                <a:srgbClr val="4747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8" name="Rectangle 9"/>
              <p:cNvSpPr>
                <a:spLocks noChangeArrowheads="1"/>
              </p:cNvSpPr>
              <p:nvPr userDrawn="1"/>
            </p:nvSpPr>
            <p:spPr bwMode="auto">
              <a:xfrm flipH="1">
                <a:off x="5892607" y="2979684"/>
                <a:ext cx="45719" cy="398900"/>
              </a:xfrm>
              <a:prstGeom prst="rect">
                <a:avLst/>
              </a:prstGeom>
              <a:solidFill>
                <a:srgbClr val="4747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9" name="Rectangle 9"/>
              <p:cNvSpPr>
                <a:spLocks noChangeArrowheads="1"/>
              </p:cNvSpPr>
              <p:nvPr userDrawn="1"/>
            </p:nvSpPr>
            <p:spPr bwMode="auto">
              <a:xfrm flipH="1">
                <a:off x="5990873" y="2979684"/>
                <a:ext cx="45719" cy="398900"/>
              </a:xfrm>
              <a:prstGeom prst="rect">
                <a:avLst/>
              </a:prstGeom>
              <a:solidFill>
                <a:srgbClr val="4747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0" name="Rectangle 9"/>
              <p:cNvSpPr>
                <a:spLocks noChangeArrowheads="1"/>
              </p:cNvSpPr>
              <p:nvPr userDrawn="1"/>
            </p:nvSpPr>
            <p:spPr bwMode="auto">
              <a:xfrm flipH="1">
                <a:off x="5517931" y="2979684"/>
                <a:ext cx="45719" cy="398900"/>
              </a:xfrm>
              <a:prstGeom prst="rect">
                <a:avLst/>
              </a:prstGeom>
              <a:solidFill>
                <a:srgbClr val="4747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1" name="Rectangle 9"/>
              <p:cNvSpPr>
                <a:spLocks noChangeArrowheads="1"/>
              </p:cNvSpPr>
              <p:nvPr userDrawn="1"/>
            </p:nvSpPr>
            <p:spPr bwMode="auto">
              <a:xfrm flipH="1">
                <a:off x="6085460" y="2979684"/>
                <a:ext cx="45719" cy="398900"/>
              </a:xfrm>
              <a:prstGeom prst="rect">
                <a:avLst/>
              </a:prstGeom>
              <a:solidFill>
                <a:srgbClr val="4747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2" name="Rectangle 9"/>
              <p:cNvSpPr>
                <a:spLocks noChangeArrowheads="1"/>
              </p:cNvSpPr>
              <p:nvPr userDrawn="1"/>
            </p:nvSpPr>
            <p:spPr bwMode="auto">
              <a:xfrm flipH="1">
                <a:off x="6180046" y="2979684"/>
                <a:ext cx="45719" cy="398900"/>
              </a:xfrm>
              <a:prstGeom prst="rect">
                <a:avLst/>
              </a:prstGeom>
              <a:solidFill>
                <a:srgbClr val="4747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23" name="Isosceles Triangle 22"/>
            <p:cNvSpPr/>
            <p:nvPr userDrawn="1"/>
          </p:nvSpPr>
          <p:spPr bwMode="auto">
            <a:xfrm>
              <a:off x="269984" y="0"/>
              <a:ext cx="847141" cy="237431"/>
            </a:xfrm>
            <a:prstGeom prst="triangle">
              <a:avLst>
                <a:gd name="adj" fmla="val 50000"/>
              </a:avLst>
            </a:prstGeom>
            <a:solidFill>
              <a:srgbClr val="0000D0"/>
            </a:solidFill>
            <a:ln w="254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8"/>
            <p:cNvSpPr>
              <a:spLocks noChangeArrowheads="1"/>
            </p:cNvSpPr>
            <p:nvPr userDrawn="1"/>
          </p:nvSpPr>
          <p:spPr bwMode="auto">
            <a:xfrm>
              <a:off x="314978" y="665321"/>
              <a:ext cx="804223" cy="45719"/>
            </a:xfrm>
            <a:prstGeom prst="rect">
              <a:avLst/>
            </a:prstGeom>
            <a:solidFill>
              <a:srgbClr val="A5A5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5" r:id="rId2"/>
    <p:sldLayoutId id="2147483687" r:id="rId3"/>
    <p:sldLayoutId id="2147483689" r:id="rId4"/>
    <p:sldLayoutId id="2147483695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D0"/>
        </a:buClr>
        <a:buSzPct val="80000"/>
        <a:buFont typeface="Wingdings" pitchFamily="2" charset="2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747FF"/>
        </a:buClr>
        <a:buSzPct val="75000"/>
        <a:buFont typeface="Wingdings" pitchFamily="2" charset="2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A5FF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oleObject" Target="../embeddings/Microsoft_Office_Excel_97-2003_Worksheet1.xls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971800" y="1714500"/>
            <a:ext cx="6019800" cy="182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240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Futura Lt" pitchFamily="34" charset="0"/>
              </a:rPr>
              <a:t>2010 ACM Athena Lecture</a:t>
            </a:r>
            <a:r>
              <a:rPr lang="en-US" sz="3200" b="1" dirty="0" smtClean="0">
                <a:solidFill>
                  <a:schemeClr val="bg1"/>
                </a:solidFill>
                <a:latin typeface="Futura Lt" pitchFamily="34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Futura Lt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Futura Lt" pitchFamily="34" charset="0"/>
              </a:rPr>
              <a:t>Shared Caches in </a:t>
            </a:r>
            <a:r>
              <a:rPr lang="en-US" sz="3200" b="1" dirty="0" err="1" smtClean="0">
                <a:solidFill>
                  <a:schemeClr val="bg1"/>
                </a:solidFill>
                <a:latin typeface="Futura Lt" pitchFamily="34" charset="0"/>
              </a:rPr>
              <a:t>Multicores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Mary Jane Irwin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Computer Science &amp; Engr.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Penn State University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Summer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ACM Athena Lecture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D9C4DD-936E-4FA1-810B-A5C52DB89B6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76300" y="3187262"/>
            <a:ext cx="7505700" cy="1041838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Observations about multi-threaded applications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4860"/>
            <a:ext cx="8229600" cy="609600"/>
          </a:xfrm>
        </p:spPr>
        <p:txBody>
          <a:bodyPr/>
          <a:lstStyle/>
          <a:p>
            <a:r>
              <a:rPr lang="en-US" dirty="0" smtClean="0"/>
              <a:t>Multi-threaded app’s (</a:t>
            </a:r>
            <a:r>
              <a:rPr lang="en-US" dirty="0" err="1" smtClean="0"/>
              <a:t>SPEComp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2400" dirty="0" smtClean="0"/>
              <a:t>Simulation (</a:t>
            </a:r>
            <a:r>
              <a:rPr lang="en-US" sz="2400" dirty="0" err="1" smtClean="0"/>
              <a:t>Simics</a:t>
            </a:r>
            <a:r>
              <a:rPr lang="en-US" sz="2400" dirty="0" smtClean="0"/>
              <a:t>): 8 cores, 8 threads, 2MB shared L2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ACM Athena Lecture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9D765A-3996-44AA-8020-F1192686CFA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-571620" y="1073150"/>
          <a:ext cx="10120313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990600" y="1733550"/>
            <a:ext cx="7696200" cy="9906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/>
              <a:t>Inter-core misses </a:t>
            </a:r>
            <a:r>
              <a:rPr lang="en-US" sz="2800" dirty="0" smtClean="0">
                <a:solidFill>
                  <a:srgbClr val="FFFFFF"/>
                </a:solidFill>
                <a:cs typeface="Arial" pitchFamily="34" charset="0"/>
              </a:rPr>
              <a:t>are on average </a:t>
            </a:r>
            <a:r>
              <a:rPr lang="en-US" sz="2800" b="1" dirty="0" smtClean="0">
                <a:solidFill>
                  <a:srgbClr val="FFFFFF"/>
                </a:solidFill>
                <a:cs typeface="Arial" pitchFamily="34" charset="0"/>
              </a:rPr>
              <a:t>double</a:t>
            </a:r>
            <a:r>
              <a:rPr lang="en-US" sz="2800" dirty="0" smtClean="0">
                <a:solidFill>
                  <a:srgbClr val="FFFFFF"/>
                </a:solidFill>
                <a:cs typeface="Arial" pitchFamily="34" charset="0"/>
              </a:rPr>
              <a:t> that of Intra-core misses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key observation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ACM Athena Lecture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9D765A-3996-44AA-8020-F1192686CFA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-587375" y="1273175"/>
          <a:ext cx="10120313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229710" y="2282059"/>
            <a:ext cx="7457090" cy="98140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/>
              <a:t>Most of these inter-core misses are from a few </a:t>
            </a:r>
            <a:r>
              <a:rPr lang="en-US" sz="2800" b="1" dirty="0" smtClean="0"/>
              <a:t>distinct</a:t>
            </a:r>
            <a:r>
              <a:rPr lang="en-US" sz="2800" dirty="0" smtClean="0"/>
              <a:t> memory address (hot blocks)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Yet another observation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ACM Athena Lecture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D9C4DD-936E-4FA1-810B-A5C52DB89B6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457201" y="1373188"/>
          <a:ext cx="8178800" cy="5262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06400" y="1436252"/>
            <a:ext cx="8229600" cy="102667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Most hot blocks (64.5%) are accessed over and over again within 100 references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4657" y="4367048"/>
            <a:ext cx="8229600" cy="14097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/>
              <a:t>So “pin” these hot blocks in the LLC and have another place to put the references from other cores  that map to those pinned sets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09600"/>
          </a:xfrm>
        </p:spPr>
        <p:txBody>
          <a:bodyPr/>
          <a:lstStyle/>
          <a:p>
            <a:r>
              <a:rPr lang="en-US" dirty="0" smtClean="0"/>
              <a:t>Set pinning</a:t>
            </a:r>
            <a:br>
              <a:rPr lang="en-US" dirty="0" smtClean="0"/>
            </a:br>
            <a:r>
              <a:rPr lang="en-US" sz="2400" dirty="0" err="1" smtClean="0"/>
              <a:t>Srikantaiah</a:t>
            </a:r>
            <a:r>
              <a:rPr lang="en-US" sz="2400" dirty="0" smtClean="0"/>
              <a:t>, et.al (ASPLOS’08)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ACM Athena Lecture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D9C4DD-936E-4FA1-810B-A5C52DB89B6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488" y="1397000"/>
            <a:ext cx="81756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D0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Cores get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replacement ownership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L2 sets by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pinning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them in place 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core_id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becomes part of the cache tag)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2701102"/>
            <a:ext cx="41243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Clr>
                <a:srgbClr val="4747FF"/>
              </a:buClr>
              <a:buSzPct val="75000"/>
              <a:buFont typeface="Wingdings" pitchFamily="2" charset="2"/>
              <a:buChar char="m"/>
            </a:pPr>
            <a:r>
              <a:rPr lang="en-US" sz="2400" dirty="0">
                <a:solidFill>
                  <a:schemeClr val="tx2"/>
                </a:solidFill>
              </a:rPr>
              <a:t>Inter-core miss from non-owner cores are stored in that core’s </a:t>
            </a:r>
            <a:r>
              <a:rPr lang="en-US" sz="2400" dirty="0" smtClean="0">
                <a:solidFill>
                  <a:schemeClr val="tx2"/>
                </a:solidFill>
              </a:rPr>
              <a:t>small (e.g., 16KB) </a:t>
            </a:r>
            <a:r>
              <a:rPr lang="en-US" sz="2400" dirty="0">
                <a:solidFill>
                  <a:schemeClr val="tx2"/>
                </a:solidFill>
              </a:rPr>
              <a:t>POP </a:t>
            </a:r>
            <a:r>
              <a:rPr lang="en-US" sz="2400" dirty="0" smtClean="0">
                <a:solidFill>
                  <a:schemeClr val="tx2"/>
                </a:solidFill>
              </a:rPr>
              <a:t>(Privately </a:t>
            </a:r>
            <a:r>
              <a:rPr lang="en-US" sz="2400" dirty="0">
                <a:solidFill>
                  <a:schemeClr val="tx2"/>
                </a:solidFill>
              </a:rPr>
              <a:t>Owned Processor) </a:t>
            </a:r>
            <a:r>
              <a:rPr lang="en-US" sz="2400" dirty="0" smtClean="0">
                <a:solidFill>
                  <a:schemeClr val="tx2"/>
                </a:solidFill>
              </a:rPr>
              <a:t>cache</a:t>
            </a: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5562600" y="2841625"/>
            <a:ext cx="2324100" cy="1866900"/>
            <a:chOff x="3504" y="1790"/>
            <a:chExt cx="1464" cy="1176"/>
          </a:xfrm>
        </p:grpSpPr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3513" y="2116"/>
              <a:ext cx="487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cs typeface="Arial" pitchFamily="34" charset="0"/>
                </a:rPr>
                <a:t>Core</a:t>
              </a:r>
              <a:r>
                <a:rPr lang="en-US" baseline="-25000">
                  <a:cs typeface="Arial" pitchFamily="34" charset="0"/>
                </a:rPr>
                <a:t>2</a:t>
              </a: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3513" y="1805"/>
              <a:ext cx="487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cs typeface="Arial" pitchFamily="34" charset="0"/>
                </a:rPr>
                <a:t>Core</a:t>
              </a:r>
              <a:r>
                <a:rPr lang="en-US" baseline="-25000">
                  <a:cs typeface="Arial" pitchFamily="34" charset="0"/>
                </a:rPr>
                <a:t>1</a:t>
              </a: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3513" y="2427"/>
              <a:ext cx="487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cs typeface="Arial" pitchFamily="34" charset="0"/>
                </a:rPr>
                <a:t>Core</a:t>
              </a:r>
              <a:r>
                <a:rPr lang="en-US" baseline="-25000">
                  <a:cs typeface="Arial" pitchFamily="34" charset="0"/>
                </a:rPr>
                <a:t>3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3504" y="2729"/>
              <a:ext cx="487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cs typeface="Arial" pitchFamily="34" charset="0"/>
                </a:rPr>
                <a:t>Core</a:t>
              </a:r>
              <a:r>
                <a:rPr lang="en-US" baseline="-25000">
                  <a:cs typeface="Arial" pitchFamily="34" charset="0"/>
                </a:rPr>
                <a:t>4</a:t>
              </a: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4404" y="1790"/>
              <a:ext cx="558" cy="116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4404" y="1949"/>
              <a:ext cx="56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>
                  <a:cs typeface="Arial" pitchFamily="34" charset="0"/>
                </a:rPr>
                <a:t> </a:t>
              </a:r>
            </a:p>
            <a:p>
              <a:pPr algn="ctr" eaLnBrk="1" hangingPunct="1"/>
              <a:r>
                <a:rPr lang="en-US">
                  <a:cs typeface="Arial" pitchFamily="34" charset="0"/>
                </a:rPr>
                <a:t>Pinned</a:t>
              </a:r>
            </a:p>
            <a:p>
              <a:pPr algn="ctr" eaLnBrk="1" hangingPunct="1"/>
              <a:r>
                <a:rPr lang="en-US">
                  <a:cs typeface="Arial" pitchFamily="34" charset="0"/>
                </a:rPr>
                <a:t>L2 </a:t>
              </a:r>
            </a:p>
            <a:p>
              <a:pPr algn="ctr" eaLnBrk="1" hangingPunct="1"/>
              <a:r>
                <a:rPr lang="en-US">
                  <a:cs typeface="Arial" pitchFamily="34" charset="0"/>
                </a:rPr>
                <a:t>cache</a:t>
              </a: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4000" y="1927"/>
              <a:ext cx="3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000" y="2238"/>
              <a:ext cx="3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4009" y="2549"/>
              <a:ext cx="3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3999" y="2832"/>
              <a:ext cx="3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9"/>
          <p:cNvGrpSpPr>
            <a:grpSpLocks/>
          </p:cNvGrpSpPr>
          <p:nvPr/>
        </p:nvGrpSpPr>
        <p:grpSpPr bwMode="auto">
          <a:xfrm>
            <a:off x="6400800" y="3048000"/>
            <a:ext cx="1458913" cy="3367088"/>
            <a:chOff x="4032" y="1920"/>
            <a:chExt cx="919" cy="2121"/>
          </a:xfrm>
        </p:grpSpPr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4405" y="3028"/>
              <a:ext cx="537" cy="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cs typeface="Arial" pitchFamily="34" charset="0"/>
                </a:rPr>
                <a:t>  POP</a:t>
              </a:r>
              <a:r>
                <a:rPr lang="en-US" sz="1600" baseline="-25000">
                  <a:cs typeface="Arial" pitchFamily="34" charset="0"/>
                </a:rPr>
                <a:t>1 </a:t>
              </a:r>
            </a:p>
          </p:txBody>
        </p:sp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4414" y="3302"/>
              <a:ext cx="537" cy="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cs typeface="Arial" pitchFamily="34" charset="0"/>
                </a:rPr>
                <a:t>  POP</a:t>
              </a:r>
              <a:r>
                <a:rPr lang="en-US" sz="1600" baseline="-25000">
                  <a:cs typeface="Arial" pitchFamily="34" charset="0"/>
                </a:rPr>
                <a:t>2 </a:t>
              </a:r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4414" y="3567"/>
              <a:ext cx="537" cy="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cs typeface="Arial" pitchFamily="34" charset="0"/>
                </a:rPr>
                <a:t>  POP</a:t>
              </a:r>
              <a:r>
                <a:rPr lang="en-US" sz="1600" baseline="-25000">
                  <a:cs typeface="Arial" pitchFamily="34" charset="0"/>
                </a:rPr>
                <a:t>3 </a:t>
              </a:r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4413" y="3823"/>
              <a:ext cx="537" cy="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cs typeface="Arial" pitchFamily="34" charset="0"/>
                </a:rPr>
                <a:t>  POP</a:t>
              </a:r>
              <a:r>
                <a:rPr lang="en-US" sz="1600" baseline="-25000">
                  <a:cs typeface="Arial" pitchFamily="34" charset="0"/>
                </a:rPr>
                <a:t>4 </a:t>
              </a:r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>
              <a:off x="4042" y="3922"/>
              <a:ext cx="3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0"/>
            <p:cNvSpPr>
              <a:spLocks noChangeShapeType="1"/>
            </p:cNvSpPr>
            <p:nvPr/>
          </p:nvSpPr>
          <p:spPr bwMode="auto">
            <a:xfrm flipV="1">
              <a:off x="4051" y="3410"/>
              <a:ext cx="3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>
              <a:off x="4032" y="315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2"/>
            <p:cNvSpPr>
              <a:spLocks noChangeShapeType="1"/>
            </p:cNvSpPr>
            <p:nvPr/>
          </p:nvSpPr>
          <p:spPr bwMode="auto">
            <a:xfrm flipH="1">
              <a:off x="4050" y="2843"/>
              <a:ext cx="0" cy="10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>
              <a:off x="4251" y="1920"/>
              <a:ext cx="0" cy="20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>
              <a:off x="4178" y="2240"/>
              <a:ext cx="0" cy="16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>
              <a:off x="4114" y="2560"/>
              <a:ext cx="0" cy="13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6"/>
            <p:cNvSpPr>
              <a:spLocks noChangeShapeType="1"/>
            </p:cNvSpPr>
            <p:nvPr/>
          </p:nvSpPr>
          <p:spPr bwMode="auto">
            <a:xfrm>
              <a:off x="4033" y="3666"/>
              <a:ext cx="3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5514975" y="2973388"/>
            <a:ext cx="849313" cy="147637"/>
          </a:xfrm>
          <a:prstGeom prst="rect">
            <a:avLst/>
          </a:prstGeom>
          <a:solidFill>
            <a:srgbClr val="009900"/>
          </a:solidFill>
          <a:ln w="25400">
            <a:solidFill>
              <a:srgbClr val="CC0066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5524500" y="3495675"/>
            <a:ext cx="849313" cy="147638"/>
          </a:xfrm>
          <a:prstGeom prst="rect">
            <a:avLst/>
          </a:prstGeom>
          <a:solidFill>
            <a:srgbClr val="009900"/>
          </a:solidFill>
          <a:ln w="25400">
            <a:solidFill>
              <a:srgbClr val="CC0066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6996113" y="2973388"/>
            <a:ext cx="849312" cy="147637"/>
          </a:xfrm>
          <a:prstGeom prst="rect">
            <a:avLst/>
          </a:prstGeom>
          <a:solidFill>
            <a:srgbClr val="009900"/>
          </a:solidFill>
          <a:ln w="25400">
            <a:solidFill>
              <a:srgbClr val="CC0066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6996113" y="2974975"/>
            <a:ext cx="849312" cy="147638"/>
          </a:xfrm>
          <a:prstGeom prst="rect">
            <a:avLst/>
          </a:prstGeom>
          <a:solidFill>
            <a:srgbClr val="CC0066"/>
          </a:solidFill>
          <a:ln w="25400">
            <a:solidFill>
              <a:srgbClr val="CC0066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6991350" y="2970213"/>
            <a:ext cx="849313" cy="147637"/>
          </a:xfrm>
          <a:prstGeom prst="rect">
            <a:avLst/>
          </a:prstGeom>
          <a:solidFill>
            <a:srgbClr val="009900"/>
          </a:solidFill>
          <a:ln w="25400">
            <a:solidFill>
              <a:srgbClr val="CC0066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6996113" y="5267325"/>
            <a:ext cx="849312" cy="147638"/>
          </a:xfrm>
          <a:prstGeom prst="rect">
            <a:avLst/>
          </a:prstGeom>
          <a:solidFill>
            <a:srgbClr val="CC0066"/>
          </a:solidFill>
          <a:ln w="25400">
            <a:solidFill>
              <a:srgbClr val="CC0066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3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1488" y="4979599"/>
            <a:ext cx="55483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Clr>
                <a:srgbClr val="4747FF"/>
              </a:buClr>
              <a:buSzPct val="75000"/>
              <a:buFont typeface="Wingdings" pitchFamily="2" charset="2"/>
              <a:buChar char="m"/>
            </a:pPr>
            <a:r>
              <a:rPr lang="en-US" sz="2400" dirty="0" smtClean="0">
                <a:solidFill>
                  <a:schemeClr val="tx2"/>
                </a:solidFill>
              </a:rPr>
              <a:t>Can improve performance by periodically relinquishing ownership (some threads are too greedy)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5.78035E-7 L 3.33333E-6 0.33295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 animBg="1"/>
      <p:bldP spid="34" grpId="0" animBg="1"/>
      <p:bldP spid="35" grpId="0" animBg="1"/>
      <p:bldP spid="36" grpId="0" animBg="1"/>
      <p:bldP spid="37" grpId="0" animBg="1"/>
      <p:bldP spid="37" grpId="1" animBg="1"/>
      <p:bldP spid="38" grpId="0" animBg="1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194"/>
            <a:ext cx="8229600" cy="810938"/>
          </a:xfrm>
        </p:spPr>
        <p:txBody>
          <a:bodyPr/>
          <a:lstStyle/>
          <a:p>
            <a:r>
              <a:rPr lang="en-US" dirty="0" smtClean="0"/>
              <a:t>Performance benefits</a:t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ACM Athena Lecture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D9C4DD-936E-4FA1-810B-A5C52DB89B6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508000" y="1457325"/>
          <a:ext cx="8069263" cy="534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val 8"/>
          <p:cNvSpPr/>
          <p:nvPr/>
        </p:nvSpPr>
        <p:spPr bwMode="auto">
          <a:xfrm>
            <a:off x="5376039" y="2664372"/>
            <a:ext cx="804042" cy="285356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04899" y="1904999"/>
            <a:ext cx="7258051" cy="120080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Adaptive set pinning reduces L2 miss rate by 48% on average and improves performance by 18% on average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Multi-threaded app’s structure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ACM Athena Lecture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D9C4DD-936E-4FA1-810B-A5C52DB89B6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381000" y="1373629"/>
            <a:ext cx="2688506" cy="4888609"/>
            <a:chOff x="381000" y="1373629"/>
            <a:chExt cx="2688506" cy="4888609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594686" y="2503696"/>
              <a:ext cx="2261133" cy="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grpSp>
          <p:nvGrpSpPr>
            <p:cNvPr id="7" name="Group 46"/>
            <p:cNvGrpSpPr/>
            <p:nvPr/>
          </p:nvGrpSpPr>
          <p:grpSpPr>
            <a:xfrm>
              <a:off x="859912" y="1883619"/>
              <a:ext cx="1728682" cy="875572"/>
              <a:chOff x="3962606" y="1576790"/>
              <a:chExt cx="1728682" cy="875572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10800000" flipV="1">
                <a:off x="3963606" y="1576790"/>
                <a:ext cx="863841" cy="2918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 flipV="1">
                <a:off x="4827447" y="2233469"/>
                <a:ext cx="863841" cy="21889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827447" y="1576790"/>
                <a:ext cx="863841" cy="2918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3963606" y="2233469"/>
                <a:ext cx="863841" cy="21889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3781195" y="2050818"/>
                <a:ext cx="364822" cy="2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5507876" y="2050058"/>
                <a:ext cx="364822" cy="2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</p:grpSp>
        <p:cxnSp>
          <p:nvCxnSpPr>
            <p:cNvPr id="14" name="Straight Connector 13"/>
            <p:cNvCxnSpPr/>
            <p:nvPr/>
          </p:nvCxnSpPr>
          <p:spPr>
            <a:xfrm rot="10800000" flipV="1">
              <a:off x="381000" y="3634762"/>
              <a:ext cx="1343753" cy="4377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 flipV="1">
              <a:off x="1724753" y="4875156"/>
              <a:ext cx="1343753" cy="2918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24753" y="3634762"/>
              <a:ext cx="1343753" cy="4377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81000" y="4875156"/>
              <a:ext cx="1343753" cy="2918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2667202" y="4473612"/>
              <a:ext cx="802607" cy="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-19422" y="4473732"/>
              <a:ext cx="801847" cy="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1177521" y="5714006"/>
              <a:ext cx="1094465" cy="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45569" y="4429244"/>
              <a:ext cx="1100080" cy="16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1873878" y="4459165"/>
              <a:ext cx="1161196" cy="16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4900492" y="1905000"/>
            <a:ext cx="3195758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Start Parallel Section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00492" y="5744940"/>
            <a:ext cx="3195758" cy="4463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End Parallel Section</a:t>
            </a:r>
            <a:endParaRPr lang="en-US" sz="2400" i="1" dirty="0">
              <a:solidFill>
                <a:schemeClr val="tx1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207521" y="2945379"/>
            <a:ext cx="2507729" cy="2471044"/>
            <a:chOff x="5207521" y="2945379"/>
            <a:chExt cx="2507729" cy="2471044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3986065" y="4166835"/>
              <a:ext cx="2444623" cy="1712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>
              <a:off x="4815682" y="4193256"/>
              <a:ext cx="2444623" cy="1712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5400000">
              <a:off x="5653882" y="4193256"/>
              <a:ext cx="2444623" cy="1712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>
              <a:off x="6492082" y="4193256"/>
              <a:ext cx="2444623" cy="1712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5370388" y="2948962"/>
            <a:ext cx="2498056" cy="2448412"/>
            <a:chOff x="5370388" y="2948962"/>
            <a:chExt cx="2498056" cy="2448412"/>
          </a:xfrm>
        </p:grpSpPr>
        <p:cxnSp>
          <p:nvCxnSpPr>
            <p:cNvPr id="36" name="Straight Arrow Connector 35"/>
            <p:cNvCxnSpPr/>
            <p:nvPr/>
          </p:nvCxnSpPr>
          <p:spPr>
            <a:xfrm rot="5400000">
              <a:off x="4148932" y="4174207"/>
              <a:ext cx="2444623" cy="1712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5400000">
              <a:off x="5714205" y="3466307"/>
              <a:ext cx="990602" cy="1588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>
              <a:off x="6247605" y="3748269"/>
              <a:ext cx="1600202" cy="1588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5400000">
              <a:off x="7448549" y="3367269"/>
              <a:ext cx="838202" cy="1588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7457607" y="3880004"/>
            <a:ext cx="1229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critical path thread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972050" y="2590800"/>
            <a:ext cx="3124200" cy="369332"/>
            <a:chOff x="4972050" y="2590800"/>
            <a:chExt cx="3124200" cy="369332"/>
          </a:xfrm>
        </p:grpSpPr>
        <p:sp>
          <p:nvSpPr>
            <p:cNvPr id="32" name="TextBox 31"/>
            <p:cNvSpPr txBox="1"/>
            <p:nvPr/>
          </p:nvSpPr>
          <p:spPr>
            <a:xfrm>
              <a:off x="4972050" y="25908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 1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810250" y="25908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 2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648450" y="25908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 3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86650" y="25908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 4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72050" y="25908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 1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10250" y="25908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 2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648450" y="25908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 3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86650" y="25908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 4</a:t>
              </a:r>
              <a:endParaRPr lang="en-US" dirty="0"/>
            </a:p>
          </p:txBody>
        </p:sp>
      </p:grpSp>
      <p:cxnSp>
        <p:nvCxnSpPr>
          <p:cNvPr id="45" name="Straight Connector 44"/>
          <p:cNvCxnSpPr>
            <a:endCxn id="26" idx="1"/>
          </p:cNvCxnSpPr>
          <p:nvPr/>
        </p:nvCxnSpPr>
        <p:spPr bwMode="auto">
          <a:xfrm rot="5400000" flipH="1" flipV="1">
            <a:off x="2993171" y="2188429"/>
            <a:ext cx="1962150" cy="1852492"/>
          </a:xfrm>
          <a:prstGeom prst="line">
            <a:avLst/>
          </a:prstGeom>
          <a:ln w="38100" cap="flat" cmpd="sng" algn="ctr">
            <a:solidFill>
              <a:schemeClr val="accent6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27" idx="1"/>
          </p:cNvCxnSpPr>
          <p:nvPr/>
        </p:nvCxnSpPr>
        <p:spPr bwMode="auto">
          <a:xfrm>
            <a:off x="3048000" y="4781550"/>
            <a:ext cx="1852492" cy="1186545"/>
          </a:xfrm>
          <a:prstGeom prst="line">
            <a:avLst/>
          </a:prstGeom>
          <a:ln w="38100" cap="flat" cmpd="sng" algn="ctr">
            <a:solidFill>
              <a:schemeClr val="accent6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082" y="457200"/>
            <a:ext cx="8229600" cy="838200"/>
          </a:xfrm>
        </p:spPr>
        <p:txBody>
          <a:bodyPr/>
          <a:lstStyle/>
          <a:p>
            <a:r>
              <a:rPr lang="en-US" dirty="0" smtClean="0"/>
              <a:t>Multi-threaded app’s (</a:t>
            </a:r>
            <a:r>
              <a:rPr lang="en-US" dirty="0" err="1" smtClean="0"/>
              <a:t>SPEComp</a:t>
            </a:r>
            <a:r>
              <a:rPr lang="en-US" dirty="0" smtClean="0"/>
              <a:t>, NAS)</a:t>
            </a:r>
            <a:br>
              <a:rPr lang="en-US" dirty="0" smtClean="0"/>
            </a:br>
            <a:r>
              <a:rPr lang="en-US" sz="2400" dirty="0" smtClean="0"/>
              <a:t>Simulation (</a:t>
            </a:r>
            <a:r>
              <a:rPr lang="en-US" sz="2400" dirty="0" err="1" smtClean="0"/>
              <a:t>Simics</a:t>
            </a:r>
            <a:r>
              <a:rPr lang="en-US" sz="2400" dirty="0" smtClean="0"/>
              <a:t>): 4 cores, 4 threads, 1MB shared L2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ACM Athena Lecture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D9C4DD-936E-4FA1-810B-A5C52DB89B6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304800" y="4095750"/>
          <a:ext cx="8610600" cy="276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4800" y="1466850"/>
          <a:ext cx="84582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4648200" y="1771650"/>
            <a:ext cx="2038350" cy="44767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5082" y="3238500"/>
            <a:ext cx="8450318" cy="9906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/>
              <a:t>An app’s thread’s performance is largely determined by its LLC cache behavior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423041" y="5461438"/>
            <a:ext cx="8450318" cy="9906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/>
              <a:t>So dynamically partition the LLC to give the critical path thread more ways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57250"/>
          </a:xfrm>
        </p:spPr>
        <p:txBody>
          <a:bodyPr/>
          <a:lstStyle/>
          <a:p>
            <a:r>
              <a:rPr lang="en-US" dirty="0" smtClean="0"/>
              <a:t>Critical path thread cache partitioning</a:t>
            </a:r>
            <a:br>
              <a:rPr lang="en-US" dirty="0" smtClean="0"/>
            </a:br>
            <a:r>
              <a:rPr lang="en-US" sz="2400" dirty="0" err="1" smtClean="0"/>
              <a:t>Muralidhara</a:t>
            </a:r>
            <a:r>
              <a:rPr lang="en-US" sz="2400" dirty="0" smtClean="0"/>
              <a:t>, et.al. (IPDPS’10)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ACM Athena Lecture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D9C4DD-936E-4FA1-810B-A5C52DB89B6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193088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457200" y="4004441"/>
            <a:ext cx="8450318" cy="187609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/>
              <a:t>Improves performance by up to 23% (11% </a:t>
            </a:r>
            <a:r>
              <a:rPr lang="en-US" sz="2800" dirty="0" err="1" smtClean="0"/>
              <a:t>avg</a:t>
            </a:r>
            <a:r>
              <a:rPr lang="en-US" sz="2800" dirty="0" smtClean="0"/>
              <a:t>) over equal partitions,  15% (9% </a:t>
            </a:r>
            <a:r>
              <a:rPr lang="en-US" sz="2800" dirty="0" err="1" smtClean="0"/>
              <a:t>avg</a:t>
            </a:r>
            <a:r>
              <a:rPr lang="en-US" sz="2800" dirty="0" smtClean="0"/>
              <a:t>) over non-partitioned, and  20% (10% </a:t>
            </a:r>
            <a:r>
              <a:rPr lang="en-US" sz="2800" dirty="0" err="1" smtClean="0"/>
              <a:t>avg</a:t>
            </a:r>
            <a:r>
              <a:rPr lang="en-US" sz="2800" dirty="0" smtClean="0"/>
              <a:t>) over throughput partitioned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87262"/>
            <a:ext cx="8229600" cy="1003738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Lately </a:t>
            </a:r>
            <a:r>
              <a:rPr lang="en-US" dirty="0" err="1" smtClean="0"/>
              <a:t>multicore</a:t>
            </a:r>
            <a:r>
              <a:rPr lang="en-US" dirty="0" smtClean="0"/>
              <a:t> architectures have gotten even more interesting ...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ACM Athena Lecture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D9C4DD-936E-4FA1-810B-A5C52DB89B6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ACM Athena Lectures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5488219" cy="5029200"/>
          </a:xfrm>
        </p:spPr>
        <p:txBody>
          <a:bodyPr/>
          <a:lstStyle/>
          <a:p>
            <a:r>
              <a:rPr lang="en-US" sz="2400" dirty="0" smtClean="0"/>
              <a:t>Athena is the Greek goddess of wisdom.  The  ACM Athena Lectures were designed by ACM-W to “celebrate women researchers who have made fundamental research contributions to computer science.”  Lecturers are nominated by ACM SIGs. </a:t>
            </a:r>
          </a:p>
          <a:p>
            <a:r>
              <a:rPr lang="en-US" sz="2400" dirty="0" smtClean="0"/>
              <a:t>There have been five awarded to date:  Deborah </a:t>
            </a:r>
            <a:r>
              <a:rPr lang="en-US" sz="2400" dirty="0" err="1" smtClean="0"/>
              <a:t>Estrin</a:t>
            </a:r>
            <a:r>
              <a:rPr lang="en-US" sz="2400" dirty="0" smtClean="0"/>
              <a:t> (‘06), Karen </a:t>
            </a:r>
            <a:r>
              <a:rPr lang="en-US" sz="2400" dirty="0" err="1" smtClean="0"/>
              <a:t>Sparck</a:t>
            </a:r>
            <a:r>
              <a:rPr lang="en-US" sz="2400" dirty="0" smtClean="0"/>
              <a:t> Jones (‘07), </a:t>
            </a:r>
            <a:r>
              <a:rPr lang="en-US" sz="2400" dirty="0" err="1" smtClean="0"/>
              <a:t>Shafi</a:t>
            </a:r>
            <a:r>
              <a:rPr lang="en-US" sz="2400" dirty="0" smtClean="0"/>
              <a:t> </a:t>
            </a:r>
            <a:r>
              <a:rPr lang="en-US" sz="2400" dirty="0" err="1" smtClean="0"/>
              <a:t>Goldwasser</a:t>
            </a:r>
            <a:r>
              <a:rPr lang="en-US" sz="2400" dirty="0" smtClean="0"/>
              <a:t> (‘08), Susan Eggers (‘09), and me (‘10)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5419" y="1526042"/>
            <a:ext cx="2461981" cy="429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D9C4DD-936E-4FA1-810B-A5C52DB89B6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ACM Athena Lecture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9150"/>
          </a:xfrm>
        </p:spPr>
        <p:txBody>
          <a:bodyPr/>
          <a:lstStyle/>
          <a:p>
            <a:r>
              <a:rPr lang="en-US" dirty="0" smtClean="0"/>
              <a:t>More cores per socket</a:t>
            </a:r>
            <a:br>
              <a:rPr lang="en-US" dirty="0" smtClean="0"/>
            </a:br>
            <a:r>
              <a:rPr lang="en-US" sz="2400" dirty="0" err="1" smtClean="0"/>
              <a:t>Multicore</a:t>
            </a:r>
            <a:r>
              <a:rPr lang="en-US" sz="2400" dirty="0" smtClean="0"/>
              <a:t> “H”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ACM Athena Lecture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9D765A-3996-44AA-8020-F1192686CFA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60" name="Content Placeholder 2"/>
          <p:cNvSpPr txBox="1">
            <a:spLocks/>
          </p:cNvSpPr>
          <p:nvPr/>
        </p:nvSpPr>
        <p:spPr>
          <a:xfrm>
            <a:off x="425668" y="5152689"/>
            <a:ext cx="8229600" cy="106417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D0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 is for Intel’s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Harpertown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with 8 cores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D0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lang="en-US" sz="2800" kern="0" dirty="0" smtClean="0">
                <a:latin typeface="+mn-lt"/>
              </a:rPr>
              <a:t>Note the pair shared L2’s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D0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2" name="Group 191"/>
          <p:cNvGrpSpPr/>
          <p:nvPr/>
        </p:nvGrpSpPr>
        <p:grpSpPr>
          <a:xfrm>
            <a:off x="362610" y="1508248"/>
            <a:ext cx="4070140" cy="3221421"/>
            <a:chOff x="362610" y="1508248"/>
            <a:chExt cx="4070140" cy="3221421"/>
          </a:xfrm>
        </p:grpSpPr>
        <p:grpSp>
          <p:nvGrpSpPr>
            <p:cNvPr id="121" name="Group 120"/>
            <p:cNvGrpSpPr/>
            <p:nvPr/>
          </p:nvGrpSpPr>
          <p:grpSpPr>
            <a:xfrm>
              <a:off x="362610" y="1508248"/>
              <a:ext cx="4070140" cy="3221421"/>
              <a:chOff x="362610" y="1508248"/>
              <a:chExt cx="4070140" cy="3221421"/>
            </a:xfrm>
          </p:grpSpPr>
          <p:sp>
            <p:nvSpPr>
              <p:cNvPr id="6" name="Oval 5"/>
              <p:cNvSpPr/>
              <p:nvPr/>
            </p:nvSpPr>
            <p:spPr bwMode="auto">
              <a:xfrm>
                <a:off x="501682" y="1973339"/>
                <a:ext cx="846608" cy="6355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-112" charset="0"/>
                  </a:rPr>
                  <a:t>C1</a:t>
                </a:r>
                <a:endParaRPr kumimoji="0" lang="en-US" sz="22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endParaRPr>
              </a:p>
            </p:txBody>
          </p:sp>
          <p:grpSp>
            <p:nvGrpSpPr>
              <p:cNvPr id="20" name="Group 60"/>
              <p:cNvGrpSpPr/>
              <p:nvPr/>
            </p:nvGrpSpPr>
            <p:grpSpPr>
              <a:xfrm>
                <a:off x="457200" y="2397063"/>
                <a:ext cx="443461" cy="331076"/>
                <a:chOff x="1295400" y="2743200"/>
                <a:chExt cx="838200" cy="609600"/>
              </a:xfrm>
            </p:grpSpPr>
            <p:sp>
              <p:nvSpPr>
                <p:cNvPr id="11" name="Rounded Rectangle 10"/>
                <p:cNvSpPr/>
                <p:nvPr/>
              </p:nvSpPr>
              <p:spPr bwMode="auto">
                <a:xfrm>
                  <a:off x="1295400" y="2743200"/>
                  <a:ext cx="838200" cy="6096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295400" y="2819399"/>
                  <a:ext cx="838200" cy="510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L1 I</a:t>
                  </a:r>
                  <a:endPara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66"/>
              <p:cNvGrpSpPr/>
              <p:nvPr/>
            </p:nvGrpSpPr>
            <p:grpSpPr>
              <a:xfrm>
                <a:off x="932193" y="2397066"/>
                <a:ext cx="489335" cy="331077"/>
                <a:chOff x="1268294" y="2743200"/>
                <a:chExt cx="924907" cy="609600"/>
              </a:xfrm>
            </p:grpSpPr>
            <p:sp>
              <p:nvSpPr>
                <p:cNvPr id="9" name="Rounded Rectangle 8"/>
                <p:cNvSpPr/>
                <p:nvPr/>
              </p:nvSpPr>
              <p:spPr bwMode="auto">
                <a:xfrm>
                  <a:off x="1295400" y="2743200"/>
                  <a:ext cx="838200" cy="6096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1268294" y="2819395"/>
                  <a:ext cx="924907" cy="5100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L1D</a:t>
                  </a:r>
                  <a:endPara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65" name="Up-Down Arrow 64"/>
              <p:cNvSpPr/>
              <p:nvPr/>
            </p:nvSpPr>
            <p:spPr bwMode="auto">
              <a:xfrm>
                <a:off x="908544" y="2728143"/>
                <a:ext cx="45719" cy="586557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" name="Rounded Rectangle 70"/>
              <p:cNvSpPr/>
              <p:nvPr/>
            </p:nvSpPr>
            <p:spPr bwMode="auto">
              <a:xfrm>
                <a:off x="457200" y="3783735"/>
                <a:ext cx="1855418" cy="77842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457200" y="3959869"/>
                <a:ext cx="18554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62610" y="1508248"/>
                <a:ext cx="4070140" cy="3221421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 bwMode="auto">
              <a:xfrm>
                <a:off x="1466010" y="1973336"/>
                <a:ext cx="846608" cy="6355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-112" charset="0"/>
                  </a:rPr>
                  <a:t>C2</a:t>
                </a:r>
                <a:endParaRPr kumimoji="0" lang="en-US" sz="22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endParaRPr>
              </a:p>
            </p:txBody>
          </p:sp>
          <p:grpSp>
            <p:nvGrpSpPr>
              <p:cNvPr id="64" name="Group 60"/>
              <p:cNvGrpSpPr/>
              <p:nvPr/>
            </p:nvGrpSpPr>
            <p:grpSpPr>
              <a:xfrm>
                <a:off x="1421528" y="2397060"/>
                <a:ext cx="443461" cy="331076"/>
                <a:chOff x="1295400" y="2743200"/>
                <a:chExt cx="838200" cy="609600"/>
              </a:xfrm>
            </p:grpSpPr>
            <p:sp>
              <p:nvSpPr>
                <p:cNvPr id="74" name="Rounded Rectangle 73"/>
                <p:cNvSpPr/>
                <p:nvPr/>
              </p:nvSpPr>
              <p:spPr bwMode="auto">
                <a:xfrm>
                  <a:off x="1295400" y="2743200"/>
                  <a:ext cx="838200" cy="6096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1295400" y="2819399"/>
                  <a:ext cx="838200" cy="510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L1 I</a:t>
                  </a:r>
                  <a:endPara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66" name="Group 66"/>
              <p:cNvGrpSpPr/>
              <p:nvPr/>
            </p:nvGrpSpPr>
            <p:grpSpPr>
              <a:xfrm>
                <a:off x="1896521" y="2397063"/>
                <a:ext cx="489335" cy="331077"/>
                <a:chOff x="1268294" y="2743200"/>
                <a:chExt cx="924907" cy="609600"/>
              </a:xfrm>
            </p:grpSpPr>
            <p:sp>
              <p:nvSpPr>
                <p:cNvPr id="67" name="Rounded Rectangle 66"/>
                <p:cNvSpPr/>
                <p:nvPr/>
              </p:nvSpPr>
              <p:spPr bwMode="auto">
                <a:xfrm>
                  <a:off x="1295400" y="2743200"/>
                  <a:ext cx="838200" cy="6096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1268294" y="2819395"/>
                  <a:ext cx="924907" cy="5100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L1D</a:t>
                  </a:r>
                  <a:endPara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86" name="Oval 85"/>
              <p:cNvSpPr/>
              <p:nvPr/>
            </p:nvSpPr>
            <p:spPr bwMode="auto">
              <a:xfrm>
                <a:off x="2430338" y="1973332"/>
                <a:ext cx="846608" cy="6355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-112" charset="0"/>
                  </a:rPr>
                  <a:t>C3</a:t>
                </a:r>
                <a:endParaRPr kumimoji="0" lang="en-US" sz="22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endParaRPr>
              </a:p>
            </p:txBody>
          </p:sp>
          <p:grpSp>
            <p:nvGrpSpPr>
              <p:cNvPr id="92" name="Group 60"/>
              <p:cNvGrpSpPr/>
              <p:nvPr/>
            </p:nvGrpSpPr>
            <p:grpSpPr>
              <a:xfrm>
                <a:off x="2385856" y="2397056"/>
                <a:ext cx="443461" cy="331076"/>
                <a:chOff x="1295400" y="2743200"/>
                <a:chExt cx="838200" cy="609600"/>
              </a:xfrm>
            </p:grpSpPr>
            <p:sp>
              <p:nvSpPr>
                <p:cNvPr id="104" name="Rounded Rectangle 103"/>
                <p:cNvSpPr/>
                <p:nvPr/>
              </p:nvSpPr>
              <p:spPr bwMode="auto">
                <a:xfrm>
                  <a:off x="1295400" y="2743200"/>
                  <a:ext cx="838200" cy="6096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1295400" y="2819399"/>
                  <a:ext cx="838200" cy="510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L1 I</a:t>
                  </a:r>
                  <a:endPara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93" name="Group 66"/>
              <p:cNvGrpSpPr/>
              <p:nvPr/>
            </p:nvGrpSpPr>
            <p:grpSpPr>
              <a:xfrm>
                <a:off x="2860849" y="2397059"/>
                <a:ext cx="489335" cy="331077"/>
                <a:chOff x="1268294" y="2743200"/>
                <a:chExt cx="924907" cy="609600"/>
              </a:xfrm>
            </p:grpSpPr>
            <p:sp>
              <p:nvSpPr>
                <p:cNvPr id="99" name="Rounded Rectangle 98"/>
                <p:cNvSpPr/>
                <p:nvPr/>
              </p:nvSpPr>
              <p:spPr bwMode="auto">
                <a:xfrm>
                  <a:off x="1295400" y="2743200"/>
                  <a:ext cx="838200" cy="6096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1268294" y="2819395"/>
                  <a:ext cx="924907" cy="5100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L1D</a:t>
                  </a:r>
                  <a:endPara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108" name="Oval 107"/>
              <p:cNvSpPr/>
              <p:nvPr/>
            </p:nvSpPr>
            <p:spPr bwMode="auto">
              <a:xfrm>
                <a:off x="3418308" y="1973339"/>
                <a:ext cx="846608" cy="6355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-112" charset="0"/>
                  </a:rPr>
                  <a:t>C4</a:t>
                </a:r>
                <a:endParaRPr kumimoji="0" lang="en-US" sz="22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endParaRPr>
              </a:p>
            </p:txBody>
          </p:sp>
          <p:grpSp>
            <p:nvGrpSpPr>
              <p:cNvPr id="109" name="Group 60"/>
              <p:cNvGrpSpPr/>
              <p:nvPr/>
            </p:nvGrpSpPr>
            <p:grpSpPr>
              <a:xfrm>
                <a:off x="3373826" y="2397063"/>
                <a:ext cx="443461" cy="331076"/>
                <a:chOff x="1295400" y="2743200"/>
                <a:chExt cx="838200" cy="609600"/>
              </a:xfrm>
            </p:grpSpPr>
            <p:sp>
              <p:nvSpPr>
                <p:cNvPr id="113" name="Rounded Rectangle 112"/>
                <p:cNvSpPr/>
                <p:nvPr/>
              </p:nvSpPr>
              <p:spPr bwMode="auto">
                <a:xfrm>
                  <a:off x="1295400" y="2743200"/>
                  <a:ext cx="838200" cy="6096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1295400" y="2819399"/>
                  <a:ext cx="838200" cy="510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L1 I</a:t>
                  </a:r>
                  <a:endPara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110" name="Group 66"/>
              <p:cNvGrpSpPr/>
              <p:nvPr/>
            </p:nvGrpSpPr>
            <p:grpSpPr>
              <a:xfrm>
                <a:off x="3848819" y="2397066"/>
                <a:ext cx="489335" cy="331077"/>
                <a:chOff x="1268294" y="2743200"/>
                <a:chExt cx="924907" cy="609600"/>
              </a:xfrm>
            </p:grpSpPr>
            <p:sp>
              <p:nvSpPr>
                <p:cNvPr id="111" name="Rounded Rectangle 110"/>
                <p:cNvSpPr/>
                <p:nvPr/>
              </p:nvSpPr>
              <p:spPr bwMode="auto">
                <a:xfrm>
                  <a:off x="1295400" y="2743200"/>
                  <a:ext cx="838200" cy="6096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1268294" y="2819395"/>
                  <a:ext cx="924907" cy="5100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L1D</a:t>
                  </a:r>
                  <a:endPara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116" name="Rounded Rectangle 115"/>
              <p:cNvSpPr/>
              <p:nvPr/>
            </p:nvSpPr>
            <p:spPr bwMode="auto">
              <a:xfrm>
                <a:off x="2485539" y="3799501"/>
                <a:ext cx="1855418" cy="77842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2485539" y="3975635"/>
                <a:ext cx="18554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8" name="Up-Down Arrow 117"/>
              <p:cNvSpPr/>
              <p:nvPr/>
            </p:nvSpPr>
            <p:spPr bwMode="auto">
              <a:xfrm>
                <a:off x="1871447" y="2728131"/>
                <a:ext cx="45719" cy="586569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9" name="Up-Down Arrow 118"/>
              <p:cNvSpPr/>
              <p:nvPr/>
            </p:nvSpPr>
            <p:spPr bwMode="auto">
              <a:xfrm>
                <a:off x="2837200" y="2728143"/>
                <a:ext cx="45719" cy="586557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0" name="Up-Down Arrow 119"/>
              <p:cNvSpPr/>
              <p:nvPr/>
            </p:nvSpPr>
            <p:spPr bwMode="auto">
              <a:xfrm>
                <a:off x="3825170" y="2728143"/>
                <a:ext cx="45719" cy="586557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7" name="Up-Down Arrow 86"/>
              <p:cNvSpPr/>
              <p:nvPr/>
            </p:nvSpPr>
            <p:spPr bwMode="auto">
              <a:xfrm>
                <a:off x="1378771" y="3291841"/>
                <a:ext cx="45719" cy="507660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" name="Up-Down Arrow 87"/>
              <p:cNvSpPr/>
              <p:nvPr/>
            </p:nvSpPr>
            <p:spPr bwMode="auto">
              <a:xfrm>
                <a:off x="3350184" y="3314700"/>
                <a:ext cx="45719" cy="507660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90" name="Straight Connector 89"/>
            <p:cNvCxnSpPr/>
            <p:nvPr/>
          </p:nvCxnSpPr>
          <p:spPr bwMode="auto">
            <a:xfrm>
              <a:off x="900394" y="3314700"/>
              <a:ext cx="1042267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>
              <a:off x="2840024" y="3314700"/>
              <a:ext cx="1042267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93" name="Group 192"/>
          <p:cNvGrpSpPr/>
          <p:nvPr/>
        </p:nvGrpSpPr>
        <p:grpSpPr>
          <a:xfrm>
            <a:off x="4616660" y="1508248"/>
            <a:ext cx="4070140" cy="3221421"/>
            <a:chOff x="362610" y="1508248"/>
            <a:chExt cx="4070140" cy="3221421"/>
          </a:xfrm>
        </p:grpSpPr>
        <p:grpSp>
          <p:nvGrpSpPr>
            <p:cNvPr id="194" name="Group 193"/>
            <p:cNvGrpSpPr/>
            <p:nvPr/>
          </p:nvGrpSpPr>
          <p:grpSpPr>
            <a:xfrm>
              <a:off x="362610" y="1508248"/>
              <a:ext cx="4070140" cy="3221421"/>
              <a:chOff x="362610" y="1508248"/>
              <a:chExt cx="4070140" cy="3221421"/>
            </a:xfrm>
          </p:grpSpPr>
          <p:sp>
            <p:nvSpPr>
              <p:cNvPr id="197" name="Oval 196"/>
              <p:cNvSpPr/>
              <p:nvPr/>
            </p:nvSpPr>
            <p:spPr bwMode="auto">
              <a:xfrm>
                <a:off x="501682" y="1973339"/>
                <a:ext cx="846608" cy="6355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-112" charset="0"/>
                  </a:rPr>
                  <a:t>C5</a:t>
                </a:r>
                <a:endParaRPr kumimoji="0" lang="en-US" sz="22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endParaRPr>
              </a:p>
            </p:txBody>
          </p:sp>
          <p:grpSp>
            <p:nvGrpSpPr>
              <p:cNvPr id="198" name="Group 60"/>
              <p:cNvGrpSpPr/>
              <p:nvPr/>
            </p:nvGrpSpPr>
            <p:grpSpPr>
              <a:xfrm>
                <a:off x="457200" y="2397063"/>
                <a:ext cx="443461" cy="331076"/>
                <a:chOff x="1295400" y="2743200"/>
                <a:chExt cx="838200" cy="609600"/>
              </a:xfrm>
            </p:grpSpPr>
            <p:sp>
              <p:nvSpPr>
                <p:cNvPr id="234" name="Rounded Rectangle 233"/>
                <p:cNvSpPr/>
                <p:nvPr/>
              </p:nvSpPr>
              <p:spPr bwMode="auto">
                <a:xfrm>
                  <a:off x="1295400" y="2743200"/>
                  <a:ext cx="838200" cy="6096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235" name="TextBox 234"/>
                <p:cNvSpPr txBox="1"/>
                <p:nvPr/>
              </p:nvSpPr>
              <p:spPr>
                <a:xfrm>
                  <a:off x="1295400" y="2819399"/>
                  <a:ext cx="838200" cy="510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L1 I</a:t>
                  </a:r>
                  <a:endPara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199" name="Group 66"/>
              <p:cNvGrpSpPr/>
              <p:nvPr/>
            </p:nvGrpSpPr>
            <p:grpSpPr>
              <a:xfrm>
                <a:off x="932193" y="2397066"/>
                <a:ext cx="489335" cy="331077"/>
                <a:chOff x="1268294" y="2743200"/>
                <a:chExt cx="924907" cy="609600"/>
              </a:xfrm>
            </p:grpSpPr>
            <p:sp>
              <p:nvSpPr>
                <p:cNvPr id="232" name="Rounded Rectangle 231"/>
                <p:cNvSpPr/>
                <p:nvPr/>
              </p:nvSpPr>
              <p:spPr bwMode="auto">
                <a:xfrm>
                  <a:off x="1295400" y="2743200"/>
                  <a:ext cx="838200" cy="6096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233" name="TextBox 232"/>
                <p:cNvSpPr txBox="1"/>
                <p:nvPr/>
              </p:nvSpPr>
              <p:spPr>
                <a:xfrm>
                  <a:off x="1268294" y="2819395"/>
                  <a:ext cx="924907" cy="5100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L1D</a:t>
                  </a:r>
                  <a:endPara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200" name="Up-Down Arrow 199"/>
              <p:cNvSpPr/>
              <p:nvPr/>
            </p:nvSpPr>
            <p:spPr bwMode="auto">
              <a:xfrm>
                <a:off x="908544" y="2728143"/>
                <a:ext cx="45719" cy="586557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1" name="Rounded Rectangle 200"/>
              <p:cNvSpPr/>
              <p:nvPr/>
            </p:nvSpPr>
            <p:spPr bwMode="auto">
              <a:xfrm>
                <a:off x="457200" y="3783735"/>
                <a:ext cx="1855418" cy="77842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202" name="TextBox 201"/>
              <p:cNvSpPr txBox="1"/>
              <p:nvPr/>
            </p:nvSpPr>
            <p:spPr>
              <a:xfrm>
                <a:off x="457200" y="3959869"/>
                <a:ext cx="18554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362610" y="1508248"/>
                <a:ext cx="4070140" cy="3221421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4" name="Oval 203"/>
              <p:cNvSpPr/>
              <p:nvPr/>
            </p:nvSpPr>
            <p:spPr bwMode="auto">
              <a:xfrm>
                <a:off x="1466010" y="1973336"/>
                <a:ext cx="846608" cy="6355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-112" charset="0"/>
                  </a:rPr>
                  <a:t>C6</a:t>
                </a:r>
                <a:endParaRPr kumimoji="0" lang="en-US" sz="22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endParaRPr>
              </a:p>
            </p:txBody>
          </p:sp>
          <p:grpSp>
            <p:nvGrpSpPr>
              <p:cNvPr id="205" name="Group 60"/>
              <p:cNvGrpSpPr/>
              <p:nvPr/>
            </p:nvGrpSpPr>
            <p:grpSpPr>
              <a:xfrm>
                <a:off x="1421528" y="2397060"/>
                <a:ext cx="443461" cy="331076"/>
                <a:chOff x="1295400" y="2743200"/>
                <a:chExt cx="838200" cy="609600"/>
              </a:xfrm>
            </p:grpSpPr>
            <p:sp>
              <p:nvSpPr>
                <p:cNvPr id="230" name="Rounded Rectangle 229"/>
                <p:cNvSpPr/>
                <p:nvPr/>
              </p:nvSpPr>
              <p:spPr bwMode="auto">
                <a:xfrm>
                  <a:off x="1295400" y="2743200"/>
                  <a:ext cx="838200" cy="6096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231" name="TextBox 230"/>
                <p:cNvSpPr txBox="1"/>
                <p:nvPr/>
              </p:nvSpPr>
              <p:spPr>
                <a:xfrm>
                  <a:off x="1295400" y="2819399"/>
                  <a:ext cx="838200" cy="510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L1 I</a:t>
                  </a:r>
                  <a:endPara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206" name="Group 66"/>
              <p:cNvGrpSpPr/>
              <p:nvPr/>
            </p:nvGrpSpPr>
            <p:grpSpPr>
              <a:xfrm>
                <a:off x="1896521" y="2397063"/>
                <a:ext cx="489335" cy="331077"/>
                <a:chOff x="1268294" y="2743200"/>
                <a:chExt cx="924907" cy="609600"/>
              </a:xfrm>
            </p:grpSpPr>
            <p:sp>
              <p:nvSpPr>
                <p:cNvPr id="228" name="Rounded Rectangle 227"/>
                <p:cNvSpPr/>
                <p:nvPr/>
              </p:nvSpPr>
              <p:spPr bwMode="auto">
                <a:xfrm>
                  <a:off x="1295400" y="2743200"/>
                  <a:ext cx="838200" cy="6096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229" name="TextBox 228"/>
                <p:cNvSpPr txBox="1"/>
                <p:nvPr/>
              </p:nvSpPr>
              <p:spPr>
                <a:xfrm>
                  <a:off x="1268294" y="2819395"/>
                  <a:ext cx="924907" cy="5100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L1D</a:t>
                  </a:r>
                  <a:endPara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207" name="Oval 206"/>
              <p:cNvSpPr/>
              <p:nvPr/>
            </p:nvSpPr>
            <p:spPr bwMode="auto">
              <a:xfrm>
                <a:off x="2430338" y="1973332"/>
                <a:ext cx="846608" cy="6355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-112" charset="0"/>
                  </a:rPr>
                  <a:t>C7</a:t>
                </a:r>
                <a:endParaRPr kumimoji="0" lang="en-US" sz="22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endParaRPr>
              </a:p>
            </p:txBody>
          </p:sp>
          <p:grpSp>
            <p:nvGrpSpPr>
              <p:cNvPr id="208" name="Group 60"/>
              <p:cNvGrpSpPr/>
              <p:nvPr/>
            </p:nvGrpSpPr>
            <p:grpSpPr>
              <a:xfrm>
                <a:off x="2385856" y="2397056"/>
                <a:ext cx="443461" cy="331076"/>
                <a:chOff x="1295400" y="2743200"/>
                <a:chExt cx="838200" cy="609600"/>
              </a:xfrm>
            </p:grpSpPr>
            <p:sp>
              <p:nvSpPr>
                <p:cNvPr id="226" name="Rounded Rectangle 225"/>
                <p:cNvSpPr/>
                <p:nvPr/>
              </p:nvSpPr>
              <p:spPr bwMode="auto">
                <a:xfrm>
                  <a:off x="1295400" y="2743200"/>
                  <a:ext cx="838200" cy="6096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227" name="TextBox 226"/>
                <p:cNvSpPr txBox="1"/>
                <p:nvPr/>
              </p:nvSpPr>
              <p:spPr>
                <a:xfrm>
                  <a:off x="1295400" y="2819399"/>
                  <a:ext cx="838200" cy="510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L1 I</a:t>
                  </a:r>
                  <a:endPara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209" name="Group 66"/>
              <p:cNvGrpSpPr/>
              <p:nvPr/>
            </p:nvGrpSpPr>
            <p:grpSpPr>
              <a:xfrm>
                <a:off x="2860849" y="2397059"/>
                <a:ext cx="489335" cy="331077"/>
                <a:chOff x="1268294" y="2743200"/>
                <a:chExt cx="924907" cy="609600"/>
              </a:xfrm>
            </p:grpSpPr>
            <p:sp>
              <p:nvSpPr>
                <p:cNvPr id="224" name="Rounded Rectangle 223"/>
                <p:cNvSpPr/>
                <p:nvPr/>
              </p:nvSpPr>
              <p:spPr bwMode="auto">
                <a:xfrm>
                  <a:off x="1295400" y="2743200"/>
                  <a:ext cx="838200" cy="6096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1268294" y="2819395"/>
                  <a:ext cx="924907" cy="5100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L1D</a:t>
                  </a:r>
                  <a:endPara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210" name="Oval 209"/>
              <p:cNvSpPr/>
              <p:nvPr/>
            </p:nvSpPr>
            <p:spPr bwMode="auto">
              <a:xfrm>
                <a:off x="3418308" y="1973339"/>
                <a:ext cx="846608" cy="6355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-112" charset="0"/>
                  </a:rPr>
                  <a:t>C8</a:t>
                </a:r>
                <a:endParaRPr kumimoji="0" lang="en-US" sz="22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endParaRPr>
              </a:p>
            </p:txBody>
          </p:sp>
          <p:grpSp>
            <p:nvGrpSpPr>
              <p:cNvPr id="211" name="Group 60"/>
              <p:cNvGrpSpPr/>
              <p:nvPr/>
            </p:nvGrpSpPr>
            <p:grpSpPr>
              <a:xfrm>
                <a:off x="3373826" y="2397063"/>
                <a:ext cx="443461" cy="331076"/>
                <a:chOff x="1295400" y="2743200"/>
                <a:chExt cx="838200" cy="609600"/>
              </a:xfrm>
            </p:grpSpPr>
            <p:sp>
              <p:nvSpPr>
                <p:cNvPr id="222" name="Rounded Rectangle 221"/>
                <p:cNvSpPr/>
                <p:nvPr/>
              </p:nvSpPr>
              <p:spPr bwMode="auto">
                <a:xfrm>
                  <a:off x="1295400" y="2743200"/>
                  <a:ext cx="838200" cy="6096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223" name="TextBox 222"/>
                <p:cNvSpPr txBox="1"/>
                <p:nvPr/>
              </p:nvSpPr>
              <p:spPr>
                <a:xfrm>
                  <a:off x="1295400" y="2819399"/>
                  <a:ext cx="838200" cy="510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L1 I</a:t>
                  </a:r>
                  <a:endPara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212" name="Group 66"/>
              <p:cNvGrpSpPr/>
              <p:nvPr/>
            </p:nvGrpSpPr>
            <p:grpSpPr>
              <a:xfrm>
                <a:off x="3848819" y="2397066"/>
                <a:ext cx="489335" cy="331077"/>
                <a:chOff x="1268294" y="2743200"/>
                <a:chExt cx="924907" cy="609600"/>
              </a:xfrm>
            </p:grpSpPr>
            <p:sp>
              <p:nvSpPr>
                <p:cNvPr id="220" name="Rounded Rectangle 219"/>
                <p:cNvSpPr/>
                <p:nvPr/>
              </p:nvSpPr>
              <p:spPr bwMode="auto">
                <a:xfrm>
                  <a:off x="1295400" y="2743200"/>
                  <a:ext cx="838200" cy="6096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221" name="TextBox 220"/>
                <p:cNvSpPr txBox="1"/>
                <p:nvPr/>
              </p:nvSpPr>
              <p:spPr>
                <a:xfrm>
                  <a:off x="1268294" y="2819395"/>
                  <a:ext cx="924907" cy="5100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L1D</a:t>
                  </a:r>
                  <a:endPara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213" name="Rounded Rectangle 212"/>
              <p:cNvSpPr/>
              <p:nvPr/>
            </p:nvSpPr>
            <p:spPr bwMode="auto">
              <a:xfrm>
                <a:off x="2485539" y="3799501"/>
                <a:ext cx="1855418" cy="77842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214" name="TextBox 213"/>
              <p:cNvSpPr txBox="1"/>
              <p:nvPr/>
            </p:nvSpPr>
            <p:spPr>
              <a:xfrm>
                <a:off x="2485539" y="3975635"/>
                <a:ext cx="18554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5" name="Up-Down Arrow 214"/>
              <p:cNvSpPr/>
              <p:nvPr/>
            </p:nvSpPr>
            <p:spPr bwMode="auto">
              <a:xfrm>
                <a:off x="1871447" y="2728131"/>
                <a:ext cx="45719" cy="586569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6" name="Up-Down Arrow 215"/>
              <p:cNvSpPr/>
              <p:nvPr/>
            </p:nvSpPr>
            <p:spPr bwMode="auto">
              <a:xfrm>
                <a:off x="2837200" y="2728143"/>
                <a:ext cx="45719" cy="586557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7" name="Up-Down Arrow 216"/>
              <p:cNvSpPr/>
              <p:nvPr/>
            </p:nvSpPr>
            <p:spPr bwMode="auto">
              <a:xfrm>
                <a:off x="3825170" y="2728143"/>
                <a:ext cx="45719" cy="586557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8" name="Up-Down Arrow 217"/>
              <p:cNvSpPr/>
              <p:nvPr/>
            </p:nvSpPr>
            <p:spPr bwMode="auto">
              <a:xfrm>
                <a:off x="1378771" y="3291841"/>
                <a:ext cx="45719" cy="507660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9" name="Up-Down Arrow 218"/>
              <p:cNvSpPr/>
              <p:nvPr/>
            </p:nvSpPr>
            <p:spPr bwMode="auto">
              <a:xfrm>
                <a:off x="3350184" y="3314700"/>
                <a:ext cx="45719" cy="507660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95" name="Straight Connector 194"/>
            <p:cNvCxnSpPr/>
            <p:nvPr/>
          </p:nvCxnSpPr>
          <p:spPr bwMode="auto">
            <a:xfrm>
              <a:off x="900394" y="3314700"/>
              <a:ext cx="1042267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6" name="Straight Connector 195"/>
            <p:cNvCxnSpPr/>
            <p:nvPr/>
          </p:nvCxnSpPr>
          <p:spPr bwMode="auto">
            <a:xfrm>
              <a:off x="2840024" y="3314700"/>
              <a:ext cx="1042267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00100"/>
          </a:xfrm>
        </p:spPr>
        <p:txBody>
          <a:bodyPr/>
          <a:lstStyle/>
          <a:p>
            <a:r>
              <a:rPr lang="en-US" dirty="0" smtClean="0"/>
              <a:t>More cache levels</a:t>
            </a:r>
            <a:br>
              <a:rPr lang="en-US" dirty="0" smtClean="0"/>
            </a:br>
            <a:r>
              <a:rPr lang="en-US" sz="2400" dirty="0" err="1" smtClean="0"/>
              <a:t>Multicore</a:t>
            </a:r>
            <a:r>
              <a:rPr lang="en-US" sz="2400" dirty="0" smtClean="0"/>
              <a:t> “N”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ACM Athena Lecture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9D765A-3996-44AA-8020-F1192686CFA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06" name="Rectangle 105"/>
          <p:cNvSpPr/>
          <p:nvPr/>
        </p:nvSpPr>
        <p:spPr bwMode="auto">
          <a:xfrm>
            <a:off x="362610" y="1508248"/>
            <a:ext cx="4070140" cy="322142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Content Placeholder 2"/>
          <p:cNvSpPr txBox="1">
            <a:spLocks/>
          </p:cNvSpPr>
          <p:nvPr/>
        </p:nvSpPr>
        <p:spPr>
          <a:xfrm>
            <a:off x="425668" y="5152689"/>
            <a:ext cx="8718332" cy="106417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D0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is for Intel’s Nehalem –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again with 8 cores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D0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lang="en-US" sz="2800" kern="0" dirty="0" smtClean="0">
                <a:latin typeface="+mn-lt"/>
              </a:rPr>
              <a:t>Three cache levels, private L2s, socket shared L3s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D0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434263" y="1658012"/>
            <a:ext cx="3903891" cy="2898231"/>
            <a:chOff x="434263" y="1736842"/>
            <a:chExt cx="3903891" cy="2898231"/>
          </a:xfrm>
        </p:grpSpPr>
        <p:sp>
          <p:nvSpPr>
            <p:cNvPr id="6" name="Oval 5"/>
            <p:cNvSpPr/>
            <p:nvPr/>
          </p:nvSpPr>
          <p:spPr bwMode="auto">
            <a:xfrm>
              <a:off x="501682" y="1736849"/>
              <a:ext cx="846608" cy="6355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rPr>
                <a:t>C1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7" name="Group 60"/>
            <p:cNvGrpSpPr/>
            <p:nvPr/>
          </p:nvGrpSpPr>
          <p:grpSpPr>
            <a:xfrm>
              <a:off x="457200" y="2160573"/>
              <a:ext cx="443461" cy="331076"/>
              <a:chOff x="1295400" y="2743200"/>
              <a:chExt cx="838200" cy="609600"/>
            </a:xfrm>
          </p:grpSpPr>
          <p:sp>
            <p:nvSpPr>
              <p:cNvPr id="11" name="Rounded Rectangle 10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295400" y="2819399"/>
                <a:ext cx="838200" cy="510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" name="Group 66"/>
            <p:cNvGrpSpPr/>
            <p:nvPr/>
          </p:nvGrpSpPr>
          <p:grpSpPr>
            <a:xfrm>
              <a:off x="932193" y="2160576"/>
              <a:ext cx="489335" cy="331077"/>
              <a:chOff x="1268294" y="2743200"/>
              <a:chExt cx="924907" cy="60960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268294" y="2819395"/>
                <a:ext cx="924907" cy="51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434263" y="2845493"/>
              <a:ext cx="932795" cy="591390"/>
              <a:chOff x="434263" y="3208111"/>
              <a:chExt cx="932795" cy="591390"/>
            </a:xfrm>
          </p:grpSpPr>
          <p:sp>
            <p:nvSpPr>
              <p:cNvPr id="71" name="Rounded Rectangle 70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63" name="Oval 62"/>
            <p:cNvSpPr/>
            <p:nvPr/>
          </p:nvSpPr>
          <p:spPr bwMode="auto">
            <a:xfrm>
              <a:off x="1466010" y="1736846"/>
              <a:ext cx="846608" cy="6355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rPr>
                <a:t>C2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13" name="Group 60"/>
            <p:cNvGrpSpPr/>
            <p:nvPr/>
          </p:nvGrpSpPr>
          <p:grpSpPr>
            <a:xfrm>
              <a:off x="1421528" y="2160570"/>
              <a:ext cx="443461" cy="331076"/>
              <a:chOff x="1295400" y="2743200"/>
              <a:chExt cx="838200" cy="609600"/>
            </a:xfrm>
          </p:grpSpPr>
          <p:sp>
            <p:nvSpPr>
              <p:cNvPr id="74" name="Rounded Rectangle 73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1295400" y="2819399"/>
                <a:ext cx="838200" cy="510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4" name="Group 66"/>
            <p:cNvGrpSpPr/>
            <p:nvPr/>
          </p:nvGrpSpPr>
          <p:grpSpPr>
            <a:xfrm>
              <a:off x="1896521" y="2160573"/>
              <a:ext cx="489335" cy="331077"/>
              <a:chOff x="1268294" y="2743200"/>
              <a:chExt cx="924907" cy="609600"/>
            </a:xfrm>
          </p:grpSpPr>
          <p:sp>
            <p:nvSpPr>
              <p:cNvPr id="67" name="Rounded Rectangle 66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268294" y="2819395"/>
                <a:ext cx="924907" cy="51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86" name="Oval 85"/>
            <p:cNvSpPr/>
            <p:nvPr/>
          </p:nvSpPr>
          <p:spPr bwMode="auto">
            <a:xfrm>
              <a:off x="2430338" y="1736842"/>
              <a:ext cx="846608" cy="6355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rPr>
                <a:t>C3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15" name="Group 60"/>
            <p:cNvGrpSpPr/>
            <p:nvPr/>
          </p:nvGrpSpPr>
          <p:grpSpPr>
            <a:xfrm>
              <a:off x="2385856" y="2160566"/>
              <a:ext cx="443461" cy="331076"/>
              <a:chOff x="1295400" y="2743200"/>
              <a:chExt cx="838200" cy="609600"/>
            </a:xfrm>
          </p:grpSpPr>
          <p:sp>
            <p:nvSpPr>
              <p:cNvPr id="104" name="Rounded Rectangle 103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1295400" y="2819399"/>
                <a:ext cx="838200" cy="510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6" name="Group 66"/>
            <p:cNvGrpSpPr/>
            <p:nvPr/>
          </p:nvGrpSpPr>
          <p:grpSpPr>
            <a:xfrm>
              <a:off x="2860849" y="2160569"/>
              <a:ext cx="489335" cy="331077"/>
              <a:chOff x="1268294" y="2743200"/>
              <a:chExt cx="924907" cy="609600"/>
            </a:xfrm>
          </p:grpSpPr>
          <p:sp>
            <p:nvSpPr>
              <p:cNvPr id="99" name="Rounded Rectangle 98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268294" y="2819395"/>
                <a:ext cx="924907" cy="51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08" name="Oval 107"/>
            <p:cNvSpPr/>
            <p:nvPr/>
          </p:nvSpPr>
          <p:spPr bwMode="auto">
            <a:xfrm>
              <a:off x="3418308" y="1736849"/>
              <a:ext cx="846608" cy="6355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rPr>
                <a:t>C4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17" name="Group 60"/>
            <p:cNvGrpSpPr/>
            <p:nvPr/>
          </p:nvGrpSpPr>
          <p:grpSpPr>
            <a:xfrm>
              <a:off x="3373826" y="2160573"/>
              <a:ext cx="443461" cy="331076"/>
              <a:chOff x="1295400" y="2743200"/>
              <a:chExt cx="838200" cy="609600"/>
            </a:xfrm>
          </p:grpSpPr>
          <p:sp>
            <p:nvSpPr>
              <p:cNvPr id="113" name="Rounded Rectangle 112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1295400" y="2819399"/>
                <a:ext cx="838200" cy="510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8" name="Group 66"/>
            <p:cNvGrpSpPr/>
            <p:nvPr/>
          </p:nvGrpSpPr>
          <p:grpSpPr>
            <a:xfrm>
              <a:off x="3848819" y="2160576"/>
              <a:ext cx="489335" cy="331077"/>
              <a:chOff x="1268294" y="2743200"/>
              <a:chExt cx="924907" cy="609600"/>
            </a:xfrm>
          </p:grpSpPr>
          <p:sp>
            <p:nvSpPr>
              <p:cNvPr id="111" name="Rounded Rectangle 110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1268294" y="2819395"/>
                <a:ext cx="924907" cy="51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1398590" y="2845493"/>
              <a:ext cx="932795" cy="591390"/>
              <a:chOff x="434263" y="3208111"/>
              <a:chExt cx="932795" cy="591390"/>
            </a:xfrm>
          </p:grpSpPr>
          <p:sp>
            <p:nvSpPr>
              <p:cNvPr id="84" name="Rounded Rectangle 83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2362919" y="2845493"/>
              <a:ext cx="932795" cy="591390"/>
              <a:chOff x="434263" y="3208111"/>
              <a:chExt cx="932795" cy="591390"/>
            </a:xfrm>
          </p:grpSpPr>
          <p:sp>
            <p:nvSpPr>
              <p:cNvPr id="88" name="Rounded Rectangle 87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3350184" y="2845493"/>
              <a:ext cx="932795" cy="591390"/>
              <a:chOff x="434263" y="3208111"/>
              <a:chExt cx="932795" cy="591390"/>
            </a:xfrm>
          </p:grpSpPr>
          <p:sp>
            <p:nvSpPr>
              <p:cNvPr id="91" name="Rounded Rectangle 90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908544" y="2478949"/>
              <a:ext cx="2954616" cy="366544"/>
              <a:chOff x="908544" y="2478949"/>
              <a:chExt cx="2954616" cy="469195"/>
            </a:xfrm>
          </p:grpSpPr>
          <p:sp>
            <p:nvSpPr>
              <p:cNvPr id="65" name="Up-Down Arrow 64"/>
              <p:cNvSpPr/>
              <p:nvPr/>
            </p:nvSpPr>
            <p:spPr bwMode="auto">
              <a:xfrm>
                <a:off x="908544" y="2491653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3" name="Up-Down Arrow 92"/>
              <p:cNvSpPr/>
              <p:nvPr/>
            </p:nvSpPr>
            <p:spPr bwMode="auto">
              <a:xfrm>
                <a:off x="1872872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Up-Down Arrow 93"/>
              <p:cNvSpPr/>
              <p:nvPr/>
            </p:nvSpPr>
            <p:spPr bwMode="auto">
              <a:xfrm>
                <a:off x="2829317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Up-Down Arrow 94"/>
              <p:cNvSpPr/>
              <p:nvPr/>
            </p:nvSpPr>
            <p:spPr bwMode="auto">
              <a:xfrm>
                <a:off x="3817287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97" name="Rounded Rectangle 96"/>
            <p:cNvSpPr/>
            <p:nvPr/>
          </p:nvSpPr>
          <p:spPr bwMode="auto">
            <a:xfrm>
              <a:off x="505754" y="3846783"/>
              <a:ext cx="3749351" cy="78829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05754" y="3993841"/>
              <a:ext cx="3749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L3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932193" y="3468415"/>
              <a:ext cx="2954616" cy="366544"/>
              <a:chOff x="908544" y="2478949"/>
              <a:chExt cx="2954616" cy="469195"/>
            </a:xfrm>
          </p:grpSpPr>
          <p:sp>
            <p:nvSpPr>
              <p:cNvPr id="102" name="Up-Down Arrow 101"/>
              <p:cNvSpPr/>
              <p:nvPr/>
            </p:nvSpPr>
            <p:spPr bwMode="auto">
              <a:xfrm>
                <a:off x="908544" y="2491653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7" name="Up-Down Arrow 106"/>
              <p:cNvSpPr/>
              <p:nvPr/>
            </p:nvSpPr>
            <p:spPr bwMode="auto">
              <a:xfrm>
                <a:off x="1872872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9" name="Up-Down Arrow 108"/>
              <p:cNvSpPr/>
              <p:nvPr/>
            </p:nvSpPr>
            <p:spPr bwMode="auto">
              <a:xfrm>
                <a:off x="2829317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0" name="Up-Down Arrow 109"/>
              <p:cNvSpPr/>
              <p:nvPr/>
            </p:nvSpPr>
            <p:spPr bwMode="auto">
              <a:xfrm>
                <a:off x="3817287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21" name="Rectangle 120"/>
          <p:cNvSpPr/>
          <p:nvPr/>
        </p:nvSpPr>
        <p:spPr bwMode="auto">
          <a:xfrm>
            <a:off x="4824434" y="1508248"/>
            <a:ext cx="4070140" cy="322142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4896087" y="1658012"/>
            <a:ext cx="3903891" cy="2898231"/>
            <a:chOff x="434263" y="1736842"/>
            <a:chExt cx="3903891" cy="2898231"/>
          </a:xfrm>
        </p:grpSpPr>
        <p:sp>
          <p:nvSpPr>
            <p:cNvPr id="124" name="Oval 123"/>
            <p:cNvSpPr/>
            <p:nvPr/>
          </p:nvSpPr>
          <p:spPr bwMode="auto">
            <a:xfrm>
              <a:off x="501682" y="1736849"/>
              <a:ext cx="846608" cy="6355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rPr>
                <a:t>C5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125" name="Group 60"/>
            <p:cNvGrpSpPr/>
            <p:nvPr/>
          </p:nvGrpSpPr>
          <p:grpSpPr>
            <a:xfrm>
              <a:off x="457200" y="2160573"/>
              <a:ext cx="443461" cy="331076"/>
              <a:chOff x="1295400" y="2743200"/>
              <a:chExt cx="838200" cy="609600"/>
            </a:xfrm>
          </p:grpSpPr>
          <p:sp>
            <p:nvSpPr>
              <p:cNvPr id="203" name="Rounded Rectangle 202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204" name="TextBox 203"/>
              <p:cNvSpPr txBox="1"/>
              <p:nvPr/>
            </p:nvSpPr>
            <p:spPr>
              <a:xfrm>
                <a:off x="1295400" y="2819399"/>
                <a:ext cx="838200" cy="510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31" name="Group 66"/>
            <p:cNvGrpSpPr/>
            <p:nvPr/>
          </p:nvGrpSpPr>
          <p:grpSpPr>
            <a:xfrm>
              <a:off x="932193" y="2160576"/>
              <a:ext cx="489335" cy="331077"/>
              <a:chOff x="1268294" y="2743200"/>
              <a:chExt cx="924907" cy="609600"/>
            </a:xfrm>
          </p:grpSpPr>
          <p:sp>
            <p:nvSpPr>
              <p:cNvPr id="201" name="Rounded Rectangle 200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202" name="TextBox 201"/>
              <p:cNvSpPr txBox="1"/>
              <p:nvPr/>
            </p:nvSpPr>
            <p:spPr>
              <a:xfrm>
                <a:off x="1268294" y="2819395"/>
                <a:ext cx="924907" cy="51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434263" y="2845493"/>
              <a:ext cx="932795" cy="591390"/>
              <a:chOff x="434263" y="3208111"/>
              <a:chExt cx="932795" cy="591390"/>
            </a:xfrm>
          </p:grpSpPr>
          <p:sp>
            <p:nvSpPr>
              <p:cNvPr id="199" name="Rounded Rectangle 198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34" name="Oval 133"/>
            <p:cNvSpPr/>
            <p:nvPr/>
          </p:nvSpPr>
          <p:spPr bwMode="auto">
            <a:xfrm>
              <a:off x="1466010" y="1736846"/>
              <a:ext cx="846608" cy="6355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rPr>
                <a:t>C6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135" name="Group 60"/>
            <p:cNvGrpSpPr/>
            <p:nvPr/>
          </p:nvGrpSpPr>
          <p:grpSpPr>
            <a:xfrm>
              <a:off x="1421528" y="2160570"/>
              <a:ext cx="443461" cy="331076"/>
              <a:chOff x="1295400" y="2743200"/>
              <a:chExt cx="838200" cy="609600"/>
            </a:xfrm>
          </p:grpSpPr>
          <p:sp>
            <p:nvSpPr>
              <p:cNvPr id="197" name="Rounded Rectangle 196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1295400" y="2819399"/>
                <a:ext cx="838200" cy="510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37" name="Group 66"/>
            <p:cNvGrpSpPr/>
            <p:nvPr/>
          </p:nvGrpSpPr>
          <p:grpSpPr>
            <a:xfrm>
              <a:off x="1896521" y="2160573"/>
              <a:ext cx="489335" cy="331077"/>
              <a:chOff x="1268294" y="2743200"/>
              <a:chExt cx="924907" cy="609600"/>
            </a:xfrm>
          </p:grpSpPr>
          <p:sp>
            <p:nvSpPr>
              <p:cNvPr id="195" name="Rounded Rectangle 194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1268294" y="2819395"/>
                <a:ext cx="924907" cy="51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38" name="Oval 137"/>
            <p:cNvSpPr/>
            <p:nvPr/>
          </p:nvSpPr>
          <p:spPr bwMode="auto">
            <a:xfrm>
              <a:off x="2430338" y="1736842"/>
              <a:ext cx="846608" cy="6355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rPr>
                <a:t>C7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161" name="Group 60"/>
            <p:cNvGrpSpPr/>
            <p:nvPr/>
          </p:nvGrpSpPr>
          <p:grpSpPr>
            <a:xfrm>
              <a:off x="2385856" y="2160566"/>
              <a:ext cx="443461" cy="331076"/>
              <a:chOff x="1295400" y="2743200"/>
              <a:chExt cx="838200" cy="609600"/>
            </a:xfrm>
          </p:grpSpPr>
          <p:sp>
            <p:nvSpPr>
              <p:cNvPr id="193" name="Rounded Rectangle 192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1295400" y="2819399"/>
                <a:ext cx="838200" cy="510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62" name="Group 66"/>
            <p:cNvGrpSpPr/>
            <p:nvPr/>
          </p:nvGrpSpPr>
          <p:grpSpPr>
            <a:xfrm>
              <a:off x="2860849" y="2160569"/>
              <a:ext cx="489335" cy="331077"/>
              <a:chOff x="1268294" y="2743200"/>
              <a:chExt cx="924907" cy="609600"/>
            </a:xfrm>
          </p:grpSpPr>
          <p:sp>
            <p:nvSpPr>
              <p:cNvPr id="191" name="Rounded Rectangle 190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1268294" y="2819395"/>
                <a:ext cx="924907" cy="51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63" name="Oval 162"/>
            <p:cNvSpPr/>
            <p:nvPr/>
          </p:nvSpPr>
          <p:spPr bwMode="auto">
            <a:xfrm>
              <a:off x="3418308" y="1736849"/>
              <a:ext cx="846608" cy="6355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rPr>
                <a:t>C8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164" name="Group 60"/>
            <p:cNvGrpSpPr/>
            <p:nvPr/>
          </p:nvGrpSpPr>
          <p:grpSpPr>
            <a:xfrm>
              <a:off x="3373826" y="2160573"/>
              <a:ext cx="443461" cy="331076"/>
              <a:chOff x="1295400" y="2743200"/>
              <a:chExt cx="838200" cy="609600"/>
            </a:xfrm>
          </p:grpSpPr>
          <p:sp>
            <p:nvSpPr>
              <p:cNvPr id="189" name="Rounded Rectangle 188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1295400" y="2819399"/>
                <a:ext cx="838200" cy="510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65" name="Group 66"/>
            <p:cNvGrpSpPr/>
            <p:nvPr/>
          </p:nvGrpSpPr>
          <p:grpSpPr>
            <a:xfrm>
              <a:off x="3848819" y="2160576"/>
              <a:ext cx="489335" cy="331077"/>
              <a:chOff x="1268294" y="2743200"/>
              <a:chExt cx="924907" cy="609600"/>
            </a:xfrm>
          </p:grpSpPr>
          <p:sp>
            <p:nvSpPr>
              <p:cNvPr id="187" name="Rounded Rectangle 186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88" name="TextBox 187"/>
              <p:cNvSpPr txBox="1"/>
              <p:nvPr/>
            </p:nvSpPr>
            <p:spPr>
              <a:xfrm>
                <a:off x="1268294" y="2819395"/>
                <a:ext cx="924907" cy="51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1398590" y="2845493"/>
              <a:ext cx="932795" cy="591390"/>
              <a:chOff x="434263" y="3208111"/>
              <a:chExt cx="932795" cy="591390"/>
            </a:xfrm>
          </p:grpSpPr>
          <p:sp>
            <p:nvSpPr>
              <p:cNvPr id="185" name="Rounded Rectangle 184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2362919" y="2845493"/>
              <a:ext cx="932795" cy="591390"/>
              <a:chOff x="434263" y="3208111"/>
              <a:chExt cx="932795" cy="591390"/>
            </a:xfrm>
          </p:grpSpPr>
          <p:sp>
            <p:nvSpPr>
              <p:cNvPr id="183" name="Rounded Rectangle 182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84" name="TextBox 183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68" name="Group 167"/>
            <p:cNvGrpSpPr/>
            <p:nvPr/>
          </p:nvGrpSpPr>
          <p:grpSpPr>
            <a:xfrm>
              <a:off x="3350184" y="2845493"/>
              <a:ext cx="932795" cy="591390"/>
              <a:chOff x="434263" y="3208111"/>
              <a:chExt cx="932795" cy="591390"/>
            </a:xfrm>
          </p:grpSpPr>
          <p:sp>
            <p:nvSpPr>
              <p:cNvPr id="181" name="Rounded Rectangle 180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908544" y="2478949"/>
              <a:ext cx="2954616" cy="366544"/>
              <a:chOff x="908544" y="2478949"/>
              <a:chExt cx="2954616" cy="469195"/>
            </a:xfrm>
          </p:grpSpPr>
          <p:sp>
            <p:nvSpPr>
              <p:cNvPr id="177" name="Up-Down Arrow 176"/>
              <p:cNvSpPr/>
              <p:nvPr/>
            </p:nvSpPr>
            <p:spPr bwMode="auto">
              <a:xfrm>
                <a:off x="908544" y="2491653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8" name="Up-Down Arrow 177"/>
              <p:cNvSpPr/>
              <p:nvPr/>
            </p:nvSpPr>
            <p:spPr bwMode="auto">
              <a:xfrm>
                <a:off x="1872872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9" name="Up-Down Arrow 178"/>
              <p:cNvSpPr/>
              <p:nvPr/>
            </p:nvSpPr>
            <p:spPr bwMode="auto">
              <a:xfrm>
                <a:off x="2829317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0" name="Up-Down Arrow 179"/>
              <p:cNvSpPr/>
              <p:nvPr/>
            </p:nvSpPr>
            <p:spPr bwMode="auto">
              <a:xfrm>
                <a:off x="3817287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70" name="Rounded Rectangle 169"/>
            <p:cNvSpPr/>
            <p:nvPr/>
          </p:nvSpPr>
          <p:spPr bwMode="auto">
            <a:xfrm>
              <a:off x="505754" y="3846783"/>
              <a:ext cx="3749351" cy="78829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505754" y="3993841"/>
              <a:ext cx="3749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L3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932193" y="3468415"/>
              <a:ext cx="2954616" cy="366544"/>
              <a:chOff x="908544" y="2478949"/>
              <a:chExt cx="2954616" cy="469195"/>
            </a:xfrm>
          </p:grpSpPr>
          <p:sp>
            <p:nvSpPr>
              <p:cNvPr id="173" name="Up-Down Arrow 172"/>
              <p:cNvSpPr/>
              <p:nvPr/>
            </p:nvSpPr>
            <p:spPr bwMode="auto">
              <a:xfrm>
                <a:off x="908544" y="2491653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4" name="Up-Down Arrow 173"/>
              <p:cNvSpPr/>
              <p:nvPr/>
            </p:nvSpPr>
            <p:spPr bwMode="auto">
              <a:xfrm>
                <a:off x="1872872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5" name="Up-Down Arrow 174"/>
              <p:cNvSpPr/>
              <p:nvPr/>
            </p:nvSpPr>
            <p:spPr bwMode="auto">
              <a:xfrm>
                <a:off x="2829317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6" name="Up-Down Arrow 175"/>
              <p:cNvSpPr/>
              <p:nvPr/>
            </p:nvSpPr>
            <p:spPr bwMode="auto">
              <a:xfrm>
                <a:off x="3817287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9150"/>
          </a:xfrm>
        </p:spPr>
        <p:txBody>
          <a:bodyPr/>
          <a:lstStyle/>
          <a:p>
            <a:r>
              <a:rPr lang="en-US" dirty="0" smtClean="0"/>
              <a:t>More of both</a:t>
            </a:r>
            <a:br>
              <a:rPr lang="en-US" dirty="0" smtClean="0"/>
            </a:br>
            <a:r>
              <a:rPr lang="en-US" sz="2400" dirty="0" err="1" smtClean="0"/>
              <a:t>Multicore</a:t>
            </a:r>
            <a:r>
              <a:rPr lang="en-US" sz="2400" dirty="0" smtClean="0"/>
              <a:t> “D”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ACM Athena Lecture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9D765A-3996-44AA-8020-F1192686CFA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60" name="Content Placeholder 2"/>
          <p:cNvSpPr txBox="1">
            <a:spLocks/>
          </p:cNvSpPr>
          <p:nvPr/>
        </p:nvSpPr>
        <p:spPr>
          <a:xfrm>
            <a:off x="425668" y="5152689"/>
            <a:ext cx="8229600" cy="106417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D0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 is for Intel’s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Dunnington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with 12 cores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D0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lang="en-US" sz="2800" kern="0" dirty="0" smtClean="0">
                <a:latin typeface="+mn-lt"/>
              </a:rPr>
              <a:t>Three cache levels, pair shared L2s, socket shared L3s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D0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29" name="Group 228"/>
          <p:cNvGrpSpPr/>
          <p:nvPr/>
        </p:nvGrpSpPr>
        <p:grpSpPr>
          <a:xfrm>
            <a:off x="189184" y="1508248"/>
            <a:ext cx="4385176" cy="3221421"/>
            <a:chOff x="315312" y="1508248"/>
            <a:chExt cx="4385176" cy="3221421"/>
          </a:xfrm>
        </p:grpSpPr>
        <p:sp>
          <p:nvSpPr>
            <p:cNvPr id="106" name="Rectangle 105"/>
            <p:cNvSpPr/>
            <p:nvPr/>
          </p:nvSpPr>
          <p:spPr bwMode="auto">
            <a:xfrm>
              <a:off x="346844" y="1508248"/>
              <a:ext cx="4259332" cy="3221421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52" name="Group 151"/>
            <p:cNvGrpSpPr/>
            <p:nvPr/>
          </p:nvGrpSpPr>
          <p:grpSpPr>
            <a:xfrm>
              <a:off x="315312" y="1658020"/>
              <a:ext cx="938382" cy="621461"/>
              <a:chOff x="331078" y="1658020"/>
              <a:chExt cx="938382" cy="659945"/>
            </a:xfrm>
          </p:grpSpPr>
          <p:sp>
            <p:nvSpPr>
              <p:cNvPr id="6" name="Oval 5"/>
              <p:cNvSpPr/>
              <p:nvPr/>
            </p:nvSpPr>
            <p:spPr bwMode="auto">
              <a:xfrm>
                <a:off x="477229" y="1658020"/>
                <a:ext cx="584012" cy="5233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-112" charset="0"/>
                  </a:rPr>
                  <a:t>C1</a:t>
                </a:r>
                <a:endPara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 bwMode="auto">
              <a:xfrm>
                <a:off x="446545" y="2006891"/>
                <a:ext cx="305911" cy="2725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31078" y="2040963"/>
                <a:ext cx="56958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 bwMode="auto">
              <a:xfrm>
                <a:off x="784099" y="2006894"/>
                <a:ext cx="305912" cy="27259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40240" y="2040966"/>
                <a:ext cx="6292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3" name="Group 81"/>
            <p:cNvGrpSpPr/>
            <p:nvPr/>
          </p:nvGrpSpPr>
          <p:grpSpPr>
            <a:xfrm>
              <a:off x="315313" y="2581294"/>
              <a:ext cx="1454802" cy="591390"/>
              <a:chOff x="434263" y="3208111"/>
              <a:chExt cx="932795" cy="591390"/>
            </a:xfrm>
          </p:grpSpPr>
          <p:sp>
            <p:nvSpPr>
              <p:cNvPr id="71" name="Rounded Rectangle 70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65" name="Up-Down Arrow 64"/>
            <p:cNvSpPr/>
            <p:nvPr/>
          </p:nvSpPr>
          <p:spPr bwMode="auto">
            <a:xfrm>
              <a:off x="752567" y="2254297"/>
              <a:ext cx="45873" cy="356619"/>
            </a:xfrm>
            <a:prstGeom prst="upDownArrow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Up-Down Arrow 92"/>
            <p:cNvSpPr/>
            <p:nvPr/>
          </p:nvSpPr>
          <p:spPr bwMode="auto">
            <a:xfrm>
              <a:off x="1432559" y="2233826"/>
              <a:ext cx="45873" cy="356619"/>
            </a:xfrm>
            <a:prstGeom prst="upDownArrow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Up-Down Arrow 93"/>
            <p:cNvSpPr/>
            <p:nvPr/>
          </p:nvSpPr>
          <p:spPr bwMode="auto">
            <a:xfrm>
              <a:off x="2112662" y="2233826"/>
              <a:ext cx="45873" cy="356619"/>
            </a:xfrm>
            <a:prstGeom prst="upDownArrow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Up-Down Arrow 94"/>
            <p:cNvSpPr/>
            <p:nvPr/>
          </p:nvSpPr>
          <p:spPr bwMode="auto">
            <a:xfrm>
              <a:off x="2798093" y="2224639"/>
              <a:ext cx="45873" cy="356619"/>
            </a:xfrm>
            <a:prstGeom prst="upDownArrow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 bwMode="auto">
            <a:xfrm>
              <a:off x="419380" y="3783719"/>
              <a:ext cx="4072889" cy="78829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05754" y="3915011"/>
              <a:ext cx="3749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L3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2" name="Up-Down Arrow 101"/>
            <p:cNvSpPr/>
            <p:nvPr/>
          </p:nvSpPr>
          <p:spPr bwMode="auto">
            <a:xfrm>
              <a:off x="1103017" y="3188451"/>
              <a:ext cx="45719" cy="573520"/>
            </a:xfrm>
            <a:prstGeom prst="upDownArrow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53" name="Group 152"/>
            <p:cNvGrpSpPr/>
            <p:nvPr/>
          </p:nvGrpSpPr>
          <p:grpSpPr>
            <a:xfrm>
              <a:off x="1011181" y="1653316"/>
              <a:ext cx="938382" cy="621461"/>
              <a:chOff x="331078" y="1658020"/>
              <a:chExt cx="938382" cy="659945"/>
            </a:xfrm>
          </p:grpSpPr>
          <p:sp>
            <p:nvSpPr>
              <p:cNvPr id="154" name="Oval 153"/>
              <p:cNvSpPr/>
              <p:nvPr/>
            </p:nvSpPr>
            <p:spPr bwMode="auto">
              <a:xfrm>
                <a:off x="477229" y="1658020"/>
                <a:ext cx="584012" cy="5233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-112" charset="0"/>
                  </a:rPr>
                  <a:t>C2</a:t>
                </a:r>
                <a:endPara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55" name="Rounded Rectangle 154"/>
              <p:cNvSpPr/>
              <p:nvPr/>
            </p:nvSpPr>
            <p:spPr bwMode="auto">
              <a:xfrm>
                <a:off x="446545" y="2006891"/>
                <a:ext cx="305911" cy="2725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331078" y="2040963"/>
                <a:ext cx="56958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7" name="Rounded Rectangle 156"/>
              <p:cNvSpPr/>
              <p:nvPr/>
            </p:nvSpPr>
            <p:spPr bwMode="auto">
              <a:xfrm>
                <a:off x="784099" y="2006894"/>
                <a:ext cx="305912" cy="27259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640240" y="2040966"/>
                <a:ext cx="6292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1691284" y="1653313"/>
              <a:ext cx="938382" cy="621461"/>
              <a:chOff x="331078" y="1658020"/>
              <a:chExt cx="938382" cy="659945"/>
            </a:xfrm>
          </p:grpSpPr>
          <p:sp>
            <p:nvSpPr>
              <p:cNvPr id="161" name="Oval 160"/>
              <p:cNvSpPr/>
              <p:nvPr/>
            </p:nvSpPr>
            <p:spPr bwMode="auto">
              <a:xfrm>
                <a:off x="477229" y="1658020"/>
                <a:ext cx="584012" cy="5233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-112" charset="0"/>
                  </a:rPr>
                  <a:t>C3</a:t>
                </a:r>
                <a:endPara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62" name="Rounded Rectangle 161"/>
              <p:cNvSpPr/>
              <p:nvPr/>
            </p:nvSpPr>
            <p:spPr bwMode="auto">
              <a:xfrm>
                <a:off x="446545" y="2006891"/>
                <a:ext cx="305911" cy="2725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331078" y="2040963"/>
                <a:ext cx="56958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5" name="Rounded Rectangle 164"/>
              <p:cNvSpPr/>
              <p:nvPr/>
            </p:nvSpPr>
            <p:spPr bwMode="auto">
              <a:xfrm>
                <a:off x="784099" y="2006894"/>
                <a:ext cx="305912" cy="27259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640240" y="2040966"/>
                <a:ext cx="6292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2368009" y="1653316"/>
              <a:ext cx="938382" cy="621461"/>
              <a:chOff x="331078" y="1658020"/>
              <a:chExt cx="938382" cy="659945"/>
            </a:xfrm>
          </p:grpSpPr>
          <p:sp>
            <p:nvSpPr>
              <p:cNvPr id="168" name="Oval 167"/>
              <p:cNvSpPr/>
              <p:nvPr/>
            </p:nvSpPr>
            <p:spPr bwMode="auto">
              <a:xfrm>
                <a:off x="477229" y="1658020"/>
                <a:ext cx="584012" cy="5233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-112" charset="0"/>
                  </a:rPr>
                  <a:t>C4</a:t>
                </a:r>
                <a:endPara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69" name="Rounded Rectangle 168"/>
              <p:cNvSpPr/>
              <p:nvPr/>
            </p:nvSpPr>
            <p:spPr bwMode="auto">
              <a:xfrm>
                <a:off x="446545" y="2006891"/>
                <a:ext cx="305911" cy="2725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331078" y="2040963"/>
                <a:ext cx="56958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5" name="Rounded Rectangle 204"/>
              <p:cNvSpPr/>
              <p:nvPr/>
            </p:nvSpPr>
            <p:spPr bwMode="auto">
              <a:xfrm>
                <a:off x="784099" y="2006894"/>
                <a:ext cx="305912" cy="27259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>
                <a:off x="640240" y="2040966"/>
                <a:ext cx="6292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07" name="Group 206"/>
            <p:cNvGrpSpPr/>
            <p:nvPr/>
          </p:nvGrpSpPr>
          <p:grpSpPr>
            <a:xfrm>
              <a:off x="3050874" y="1648605"/>
              <a:ext cx="938382" cy="621461"/>
              <a:chOff x="331078" y="1658020"/>
              <a:chExt cx="938382" cy="659945"/>
            </a:xfrm>
          </p:grpSpPr>
          <p:sp>
            <p:nvSpPr>
              <p:cNvPr id="208" name="Oval 207"/>
              <p:cNvSpPr/>
              <p:nvPr/>
            </p:nvSpPr>
            <p:spPr bwMode="auto">
              <a:xfrm>
                <a:off x="477229" y="1658020"/>
                <a:ext cx="584012" cy="5233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-112" charset="0"/>
                  </a:rPr>
                  <a:t>C5</a:t>
                </a:r>
                <a:endPara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209" name="Rounded Rectangle 208"/>
              <p:cNvSpPr/>
              <p:nvPr/>
            </p:nvSpPr>
            <p:spPr bwMode="auto">
              <a:xfrm>
                <a:off x="446545" y="2006891"/>
                <a:ext cx="305911" cy="2725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210" name="TextBox 209"/>
              <p:cNvSpPr txBox="1"/>
              <p:nvPr/>
            </p:nvSpPr>
            <p:spPr>
              <a:xfrm>
                <a:off x="331078" y="2040963"/>
                <a:ext cx="56958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1" name="Rounded Rectangle 210"/>
              <p:cNvSpPr/>
              <p:nvPr/>
            </p:nvSpPr>
            <p:spPr bwMode="auto">
              <a:xfrm>
                <a:off x="784099" y="2006894"/>
                <a:ext cx="305912" cy="27259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212" name="TextBox 211"/>
              <p:cNvSpPr txBox="1"/>
              <p:nvPr/>
            </p:nvSpPr>
            <p:spPr>
              <a:xfrm>
                <a:off x="640240" y="2040966"/>
                <a:ext cx="6292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13" name="Group 212"/>
            <p:cNvGrpSpPr/>
            <p:nvPr/>
          </p:nvGrpSpPr>
          <p:grpSpPr>
            <a:xfrm>
              <a:off x="3762106" y="1653316"/>
              <a:ext cx="938382" cy="621461"/>
              <a:chOff x="331078" y="1658020"/>
              <a:chExt cx="938382" cy="659945"/>
            </a:xfrm>
          </p:grpSpPr>
          <p:sp>
            <p:nvSpPr>
              <p:cNvPr id="214" name="Oval 213"/>
              <p:cNvSpPr/>
              <p:nvPr/>
            </p:nvSpPr>
            <p:spPr bwMode="auto">
              <a:xfrm>
                <a:off x="477229" y="1658020"/>
                <a:ext cx="584012" cy="5233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-112" charset="0"/>
                  </a:rPr>
                  <a:t>C6</a:t>
                </a:r>
                <a:endPara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215" name="Rounded Rectangle 214"/>
              <p:cNvSpPr/>
              <p:nvPr/>
            </p:nvSpPr>
            <p:spPr bwMode="auto">
              <a:xfrm>
                <a:off x="446545" y="2006891"/>
                <a:ext cx="305911" cy="2725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216" name="TextBox 215"/>
              <p:cNvSpPr txBox="1"/>
              <p:nvPr/>
            </p:nvSpPr>
            <p:spPr>
              <a:xfrm>
                <a:off x="331078" y="2040963"/>
                <a:ext cx="56958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7" name="Rounded Rectangle 216"/>
              <p:cNvSpPr/>
              <p:nvPr/>
            </p:nvSpPr>
            <p:spPr bwMode="auto">
              <a:xfrm>
                <a:off x="784099" y="2006894"/>
                <a:ext cx="305912" cy="27259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218" name="TextBox 217"/>
              <p:cNvSpPr txBox="1"/>
              <p:nvPr/>
            </p:nvSpPr>
            <p:spPr>
              <a:xfrm>
                <a:off x="640240" y="2040966"/>
                <a:ext cx="6292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19" name="Group 81"/>
            <p:cNvGrpSpPr/>
            <p:nvPr/>
          </p:nvGrpSpPr>
          <p:grpSpPr>
            <a:xfrm>
              <a:off x="1693929" y="2581294"/>
              <a:ext cx="1454802" cy="591390"/>
              <a:chOff x="434263" y="3208111"/>
              <a:chExt cx="932795" cy="591390"/>
            </a:xfrm>
          </p:grpSpPr>
          <p:sp>
            <p:nvSpPr>
              <p:cNvPr id="220" name="Rounded Rectangle 219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221" name="TextBox 220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22" name="Group 81"/>
            <p:cNvGrpSpPr/>
            <p:nvPr/>
          </p:nvGrpSpPr>
          <p:grpSpPr>
            <a:xfrm>
              <a:off x="3095410" y="2581258"/>
              <a:ext cx="1454802" cy="591390"/>
              <a:chOff x="434263" y="3208111"/>
              <a:chExt cx="932795" cy="591390"/>
            </a:xfrm>
          </p:grpSpPr>
          <p:sp>
            <p:nvSpPr>
              <p:cNvPr id="223" name="Rounded Rectangle 222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224" name="TextBox 223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25" name="Up-Down Arrow 224"/>
            <p:cNvSpPr/>
            <p:nvPr/>
          </p:nvSpPr>
          <p:spPr bwMode="auto">
            <a:xfrm>
              <a:off x="3480958" y="2224639"/>
              <a:ext cx="45873" cy="356619"/>
            </a:xfrm>
            <a:prstGeom prst="upDownArrow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6" name="Up-Down Arrow 225"/>
            <p:cNvSpPr/>
            <p:nvPr/>
          </p:nvSpPr>
          <p:spPr bwMode="auto">
            <a:xfrm>
              <a:off x="4192190" y="2224639"/>
              <a:ext cx="45873" cy="356619"/>
            </a:xfrm>
            <a:prstGeom prst="upDownArrow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7" name="Up-Down Arrow 226"/>
            <p:cNvSpPr/>
            <p:nvPr/>
          </p:nvSpPr>
          <p:spPr bwMode="auto">
            <a:xfrm>
              <a:off x="2450217" y="3188414"/>
              <a:ext cx="45719" cy="573520"/>
            </a:xfrm>
            <a:prstGeom prst="upDownArrow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8" name="Up-Down Arrow 227"/>
            <p:cNvSpPr/>
            <p:nvPr/>
          </p:nvSpPr>
          <p:spPr bwMode="auto">
            <a:xfrm>
              <a:off x="3809807" y="3188414"/>
              <a:ext cx="45719" cy="573520"/>
            </a:xfrm>
            <a:prstGeom prst="upDownArrow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4574360" y="1508248"/>
            <a:ext cx="4385176" cy="3221421"/>
            <a:chOff x="315312" y="1508248"/>
            <a:chExt cx="4385176" cy="3221421"/>
          </a:xfrm>
        </p:grpSpPr>
        <p:sp>
          <p:nvSpPr>
            <p:cNvPr id="231" name="Rectangle 230"/>
            <p:cNvSpPr/>
            <p:nvPr/>
          </p:nvSpPr>
          <p:spPr bwMode="auto">
            <a:xfrm>
              <a:off x="346844" y="1508248"/>
              <a:ext cx="4259332" cy="3221421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32" name="Group 231"/>
            <p:cNvGrpSpPr/>
            <p:nvPr/>
          </p:nvGrpSpPr>
          <p:grpSpPr>
            <a:xfrm>
              <a:off x="315312" y="1658019"/>
              <a:ext cx="938382" cy="621461"/>
              <a:chOff x="331078" y="1658020"/>
              <a:chExt cx="938382" cy="659945"/>
            </a:xfrm>
          </p:grpSpPr>
          <p:sp>
            <p:nvSpPr>
              <p:cNvPr id="283" name="Oval 282"/>
              <p:cNvSpPr/>
              <p:nvPr/>
            </p:nvSpPr>
            <p:spPr bwMode="auto">
              <a:xfrm>
                <a:off x="477229" y="1658020"/>
                <a:ext cx="584012" cy="5233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-112" charset="0"/>
                  </a:rPr>
                  <a:t>C7</a:t>
                </a:r>
                <a:endPara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284" name="Rounded Rectangle 283"/>
              <p:cNvSpPr/>
              <p:nvPr/>
            </p:nvSpPr>
            <p:spPr bwMode="auto">
              <a:xfrm>
                <a:off x="446545" y="2006891"/>
                <a:ext cx="305911" cy="2725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285" name="TextBox 284"/>
              <p:cNvSpPr txBox="1"/>
              <p:nvPr/>
            </p:nvSpPr>
            <p:spPr>
              <a:xfrm>
                <a:off x="331078" y="2040963"/>
                <a:ext cx="56958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6" name="Rounded Rectangle 285"/>
              <p:cNvSpPr/>
              <p:nvPr/>
            </p:nvSpPr>
            <p:spPr bwMode="auto">
              <a:xfrm>
                <a:off x="784099" y="2006894"/>
                <a:ext cx="305912" cy="27259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287" name="TextBox 286"/>
              <p:cNvSpPr txBox="1"/>
              <p:nvPr/>
            </p:nvSpPr>
            <p:spPr>
              <a:xfrm>
                <a:off x="640240" y="2040966"/>
                <a:ext cx="6292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33" name="Group 81"/>
            <p:cNvGrpSpPr/>
            <p:nvPr/>
          </p:nvGrpSpPr>
          <p:grpSpPr>
            <a:xfrm>
              <a:off x="315313" y="2581294"/>
              <a:ext cx="1454802" cy="591390"/>
              <a:chOff x="434263" y="3208111"/>
              <a:chExt cx="932795" cy="591390"/>
            </a:xfrm>
          </p:grpSpPr>
          <p:sp>
            <p:nvSpPr>
              <p:cNvPr id="281" name="Rounded Rectangle 280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282" name="TextBox 281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34" name="Up-Down Arrow 233"/>
            <p:cNvSpPr/>
            <p:nvPr/>
          </p:nvSpPr>
          <p:spPr bwMode="auto">
            <a:xfrm>
              <a:off x="752567" y="2254297"/>
              <a:ext cx="45873" cy="356619"/>
            </a:xfrm>
            <a:prstGeom prst="upDownArrow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5" name="Up-Down Arrow 234"/>
            <p:cNvSpPr/>
            <p:nvPr/>
          </p:nvSpPr>
          <p:spPr bwMode="auto">
            <a:xfrm>
              <a:off x="1432559" y="2233826"/>
              <a:ext cx="45873" cy="356619"/>
            </a:xfrm>
            <a:prstGeom prst="upDownArrow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6" name="Up-Down Arrow 235"/>
            <p:cNvSpPr/>
            <p:nvPr/>
          </p:nvSpPr>
          <p:spPr bwMode="auto">
            <a:xfrm>
              <a:off x="2112662" y="2233826"/>
              <a:ext cx="45873" cy="356619"/>
            </a:xfrm>
            <a:prstGeom prst="upDownArrow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7" name="Up-Down Arrow 236"/>
            <p:cNvSpPr/>
            <p:nvPr/>
          </p:nvSpPr>
          <p:spPr bwMode="auto">
            <a:xfrm>
              <a:off x="2798093" y="2224639"/>
              <a:ext cx="45873" cy="356619"/>
            </a:xfrm>
            <a:prstGeom prst="upDownArrow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8" name="Rounded Rectangle 237"/>
            <p:cNvSpPr/>
            <p:nvPr/>
          </p:nvSpPr>
          <p:spPr bwMode="auto">
            <a:xfrm>
              <a:off x="419380" y="3783719"/>
              <a:ext cx="4072889" cy="78829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505754" y="3915011"/>
              <a:ext cx="3749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L3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0" name="Up-Down Arrow 239"/>
            <p:cNvSpPr/>
            <p:nvPr/>
          </p:nvSpPr>
          <p:spPr bwMode="auto">
            <a:xfrm>
              <a:off x="1103017" y="3188451"/>
              <a:ext cx="45719" cy="573520"/>
            </a:xfrm>
            <a:prstGeom prst="upDownArrow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41" name="Group 240"/>
            <p:cNvGrpSpPr/>
            <p:nvPr/>
          </p:nvGrpSpPr>
          <p:grpSpPr>
            <a:xfrm>
              <a:off x="1011181" y="1653315"/>
              <a:ext cx="938382" cy="621461"/>
              <a:chOff x="331078" y="1658020"/>
              <a:chExt cx="938382" cy="659945"/>
            </a:xfrm>
          </p:grpSpPr>
          <p:sp>
            <p:nvSpPr>
              <p:cNvPr id="276" name="Oval 275"/>
              <p:cNvSpPr/>
              <p:nvPr/>
            </p:nvSpPr>
            <p:spPr bwMode="auto">
              <a:xfrm>
                <a:off x="477229" y="1658020"/>
                <a:ext cx="584012" cy="5233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-112" charset="0"/>
                  </a:rPr>
                  <a:t>C8</a:t>
                </a:r>
                <a:endPara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277" name="Rounded Rectangle 276"/>
              <p:cNvSpPr/>
              <p:nvPr/>
            </p:nvSpPr>
            <p:spPr bwMode="auto">
              <a:xfrm>
                <a:off x="446545" y="2006891"/>
                <a:ext cx="305911" cy="2725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278" name="TextBox 277"/>
              <p:cNvSpPr txBox="1"/>
              <p:nvPr/>
            </p:nvSpPr>
            <p:spPr>
              <a:xfrm>
                <a:off x="331078" y="2040963"/>
                <a:ext cx="56958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9" name="Rounded Rectangle 278"/>
              <p:cNvSpPr/>
              <p:nvPr/>
            </p:nvSpPr>
            <p:spPr bwMode="auto">
              <a:xfrm>
                <a:off x="784099" y="2006894"/>
                <a:ext cx="305912" cy="27259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280" name="TextBox 279"/>
              <p:cNvSpPr txBox="1"/>
              <p:nvPr/>
            </p:nvSpPr>
            <p:spPr>
              <a:xfrm>
                <a:off x="640240" y="2040966"/>
                <a:ext cx="6292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42" name="Group 241"/>
            <p:cNvGrpSpPr/>
            <p:nvPr/>
          </p:nvGrpSpPr>
          <p:grpSpPr>
            <a:xfrm>
              <a:off x="1691284" y="1653312"/>
              <a:ext cx="938382" cy="621461"/>
              <a:chOff x="331078" y="1658020"/>
              <a:chExt cx="938382" cy="659945"/>
            </a:xfrm>
          </p:grpSpPr>
          <p:sp>
            <p:nvSpPr>
              <p:cNvPr id="271" name="Oval 270"/>
              <p:cNvSpPr/>
              <p:nvPr/>
            </p:nvSpPr>
            <p:spPr bwMode="auto">
              <a:xfrm>
                <a:off x="477229" y="1658020"/>
                <a:ext cx="584012" cy="5233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-112" charset="0"/>
                  </a:rPr>
                  <a:t>C9</a:t>
                </a:r>
                <a:endPara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272" name="Rounded Rectangle 271"/>
              <p:cNvSpPr/>
              <p:nvPr/>
            </p:nvSpPr>
            <p:spPr bwMode="auto">
              <a:xfrm>
                <a:off x="446545" y="2006891"/>
                <a:ext cx="305911" cy="2725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273" name="TextBox 272"/>
              <p:cNvSpPr txBox="1"/>
              <p:nvPr/>
            </p:nvSpPr>
            <p:spPr>
              <a:xfrm>
                <a:off x="331078" y="2040963"/>
                <a:ext cx="56958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4" name="Rounded Rectangle 273"/>
              <p:cNvSpPr/>
              <p:nvPr/>
            </p:nvSpPr>
            <p:spPr bwMode="auto">
              <a:xfrm>
                <a:off x="784099" y="2006894"/>
                <a:ext cx="305912" cy="27259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275" name="TextBox 274"/>
              <p:cNvSpPr txBox="1"/>
              <p:nvPr/>
            </p:nvSpPr>
            <p:spPr>
              <a:xfrm>
                <a:off x="640240" y="2040966"/>
                <a:ext cx="6292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43" name="Group 242"/>
            <p:cNvGrpSpPr/>
            <p:nvPr/>
          </p:nvGrpSpPr>
          <p:grpSpPr>
            <a:xfrm>
              <a:off x="2368009" y="1653315"/>
              <a:ext cx="938382" cy="621461"/>
              <a:chOff x="331078" y="1658020"/>
              <a:chExt cx="938382" cy="659945"/>
            </a:xfrm>
          </p:grpSpPr>
          <p:sp>
            <p:nvSpPr>
              <p:cNvPr id="266" name="Oval 265"/>
              <p:cNvSpPr/>
              <p:nvPr/>
            </p:nvSpPr>
            <p:spPr bwMode="auto">
              <a:xfrm>
                <a:off x="459004" y="1658020"/>
                <a:ext cx="703541" cy="5233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-112" charset="0"/>
                  </a:rPr>
                  <a:t>CA</a:t>
                </a:r>
                <a:endPara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267" name="Rounded Rectangle 266"/>
              <p:cNvSpPr/>
              <p:nvPr/>
            </p:nvSpPr>
            <p:spPr bwMode="auto">
              <a:xfrm>
                <a:off x="446545" y="2006891"/>
                <a:ext cx="305911" cy="2725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268" name="TextBox 267"/>
              <p:cNvSpPr txBox="1"/>
              <p:nvPr/>
            </p:nvSpPr>
            <p:spPr>
              <a:xfrm>
                <a:off x="331078" y="2040963"/>
                <a:ext cx="56958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9" name="Rounded Rectangle 268"/>
              <p:cNvSpPr/>
              <p:nvPr/>
            </p:nvSpPr>
            <p:spPr bwMode="auto">
              <a:xfrm>
                <a:off x="784099" y="2006894"/>
                <a:ext cx="305912" cy="27259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270" name="TextBox 269"/>
              <p:cNvSpPr txBox="1"/>
              <p:nvPr/>
            </p:nvSpPr>
            <p:spPr>
              <a:xfrm>
                <a:off x="640240" y="2040966"/>
                <a:ext cx="6292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44" name="Group 243"/>
            <p:cNvGrpSpPr/>
            <p:nvPr/>
          </p:nvGrpSpPr>
          <p:grpSpPr>
            <a:xfrm>
              <a:off x="3050874" y="1648604"/>
              <a:ext cx="938382" cy="621461"/>
              <a:chOff x="331078" y="1658020"/>
              <a:chExt cx="938382" cy="659945"/>
            </a:xfrm>
          </p:grpSpPr>
          <p:sp>
            <p:nvSpPr>
              <p:cNvPr id="261" name="Oval 260"/>
              <p:cNvSpPr/>
              <p:nvPr/>
            </p:nvSpPr>
            <p:spPr bwMode="auto">
              <a:xfrm>
                <a:off x="479681" y="1658020"/>
                <a:ext cx="678096" cy="5233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-112" charset="0"/>
                  </a:rPr>
                  <a:t>CB</a:t>
                </a:r>
                <a:endPara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262" name="Rounded Rectangle 261"/>
              <p:cNvSpPr/>
              <p:nvPr/>
            </p:nvSpPr>
            <p:spPr bwMode="auto">
              <a:xfrm>
                <a:off x="446545" y="2006891"/>
                <a:ext cx="305911" cy="2725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263" name="TextBox 262"/>
              <p:cNvSpPr txBox="1"/>
              <p:nvPr/>
            </p:nvSpPr>
            <p:spPr>
              <a:xfrm>
                <a:off x="331078" y="2040963"/>
                <a:ext cx="56958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4" name="Rounded Rectangle 263"/>
              <p:cNvSpPr/>
              <p:nvPr/>
            </p:nvSpPr>
            <p:spPr bwMode="auto">
              <a:xfrm>
                <a:off x="784099" y="2006894"/>
                <a:ext cx="305912" cy="27259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265" name="TextBox 264"/>
              <p:cNvSpPr txBox="1"/>
              <p:nvPr/>
            </p:nvSpPr>
            <p:spPr>
              <a:xfrm>
                <a:off x="640240" y="2040966"/>
                <a:ext cx="6292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45" name="Group 244"/>
            <p:cNvGrpSpPr/>
            <p:nvPr/>
          </p:nvGrpSpPr>
          <p:grpSpPr>
            <a:xfrm>
              <a:off x="3762106" y="1653315"/>
              <a:ext cx="938382" cy="621461"/>
              <a:chOff x="331078" y="1658020"/>
              <a:chExt cx="938382" cy="659945"/>
            </a:xfrm>
          </p:grpSpPr>
          <p:sp>
            <p:nvSpPr>
              <p:cNvPr id="256" name="Oval 255"/>
              <p:cNvSpPr/>
              <p:nvPr/>
            </p:nvSpPr>
            <p:spPr bwMode="auto">
              <a:xfrm>
                <a:off x="446544" y="1658020"/>
                <a:ext cx="672639" cy="5233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-112" charset="0"/>
                  </a:rPr>
                  <a:t>CC</a:t>
                </a:r>
                <a:endPara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257" name="Rounded Rectangle 256"/>
              <p:cNvSpPr/>
              <p:nvPr/>
            </p:nvSpPr>
            <p:spPr bwMode="auto">
              <a:xfrm>
                <a:off x="446545" y="2006891"/>
                <a:ext cx="305911" cy="2725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258" name="TextBox 257"/>
              <p:cNvSpPr txBox="1"/>
              <p:nvPr/>
            </p:nvSpPr>
            <p:spPr>
              <a:xfrm>
                <a:off x="331078" y="2040963"/>
                <a:ext cx="56958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9" name="Rounded Rectangle 258"/>
              <p:cNvSpPr/>
              <p:nvPr/>
            </p:nvSpPr>
            <p:spPr bwMode="auto">
              <a:xfrm>
                <a:off x="784099" y="2006894"/>
                <a:ext cx="305912" cy="27259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260" name="TextBox 259"/>
              <p:cNvSpPr txBox="1"/>
              <p:nvPr/>
            </p:nvSpPr>
            <p:spPr>
              <a:xfrm>
                <a:off x="640240" y="2040966"/>
                <a:ext cx="6292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46" name="Group 81"/>
            <p:cNvGrpSpPr/>
            <p:nvPr/>
          </p:nvGrpSpPr>
          <p:grpSpPr>
            <a:xfrm>
              <a:off x="1693929" y="2581294"/>
              <a:ext cx="1454802" cy="591390"/>
              <a:chOff x="434263" y="3208111"/>
              <a:chExt cx="932795" cy="591390"/>
            </a:xfrm>
          </p:grpSpPr>
          <p:sp>
            <p:nvSpPr>
              <p:cNvPr id="254" name="Rounded Rectangle 253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255" name="TextBox 254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47" name="Group 81"/>
            <p:cNvGrpSpPr/>
            <p:nvPr/>
          </p:nvGrpSpPr>
          <p:grpSpPr>
            <a:xfrm>
              <a:off x="3095410" y="2581258"/>
              <a:ext cx="1454802" cy="591390"/>
              <a:chOff x="434263" y="3208111"/>
              <a:chExt cx="932795" cy="591390"/>
            </a:xfrm>
          </p:grpSpPr>
          <p:sp>
            <p:nvSpPr>
              <p:cNvPr id="252" name="Rounded Rectangle 251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253" name="TextBox 252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48" name="Up-Down Arrow 247"/>
            <p:cNvSpPr/>
            <p:nvPr/>
          </p:nvSpPr>
          <p:spPr bwMode="auto">
            <a:xfrm>
              <a:off x="3480958" y="2224639"/>
              <a:ext cx="45873" cy="356619"/>
            </a:xfrm>
            <a:prstGeom prst="upDownArrow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9" name="Up-Down Arrow 248"/>
            <p:cNvSpPr/>
            <p:nvPr/>
          </p:nvSpPr>
          <p:spPr bwMode="auto">
            <a:xfrm>
              <a:off x="4192190" y="2224639"/>
              <a:ext cx="45873" cy="356619"/>
            </a:xfrm>
            <a:prstGeom prst="upDownArrow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0" name="Up-Down Arrow 249"/>
            <p:cNvSpPr/>
            <p:nvPr/>
          </p:nvSpPr>
          <p:spPr bwMode="auto">
            <a:xfrm>
              <a:off x="2450217" y="3188414"/>
              <a:ext cx="45719" cy="573520"/>
            </a:xfrm>
            <a:prstGeom prst="upDownArrow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1" name="Up-Down Arrow 250"/>
            <p:cNvSpPr/>
            <p:nvPr/>
          </p:nvSpPr>
          <p:spPr bwMode="auto">
            <a:xfrm>
              <a:off x="3809807" y="3188414"/>
              <a:ext cx="45719" cy="573520"/>
            </a:xfrm>
            <a:prstGeom prst="upDownArrow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Multi-threaded app’s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100959"/>
          </a:xfrm>
        </p:spPr>
        <p:txBody>
          <a:bodyPr/>
          <a:lstStyle/>
          <a:p>
            <a:pPr lvl="0"/>
            <a:r>
              <a:rPr lang="en-US" dirty="0" smtClean="0"/>
              <a:t>Consider running a single, multi-threaded application on N (or H or D)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ACM Athena Lecture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D9C4DD-936E-4FA1-810B-A5C52DB89B6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346838" y="2925831"/>
            <a:ext cx="4070140" cy="322142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18491" y="3075595"/>
            <a:ext cx="3903891" cy="2898231"/>
            <a:chOff x="434263" y="1736842"/>
            <a:chExt cx="3903891" cy="2898231"/>
          </a:xfrm>
        </p:grpSpPr>
        <p:sp>
          <p:nvSpPr>
            <p:cNvPr id="17" name="Oval 16"/>
            <p:cNvSpPr/>
            <p:nvPr/>
          </p:nvSpPr>
          <p:spPr bwMode="auto">
            <a:xfrm>
              <a:off x="501682" y="1736849"/>
              <a:ext cx="846608" cy="6355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rPr>
                <a:t>C1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18" name="Group 60"/>
            <p:cNvGrpSpPr/>
            <p:nvPr/>
          </p:nvGrpSpPr>
          <p:grpSpPr>
            <a:xfrm>
              <a:off x="457200" y="2160573"/>
              <a:ext cx="443461" cy="331076"/>
              <a:chOff x="1295400" y="2743200"/>
              <a:chExt cx="838200" cy="609600"/>
            </a:xfrm>
          </p:grpSpPr>
          <p:sp>
            <p:nvSpPr>
              <p:cNvPr id="67" name="Rounded Rectangle 66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68" name="TextBox 11"/>
              <p:cNvSpPr txBox="1"/>
              <p:nvPr/>
            </p:nvSpPr>
            <p:spPr>
              <a:xfrm>
                <a:off x="1295400" y="2819399"/>
                <a:ext cx="838200" cy="510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9" name="Group 66"/>
            <p:cNvGrpSpPr/>
            <p:nvPr/>
          </p:nvGrpSpPr>
          <p:grpSpPr>
            <a:xfrm>
              <a:off x="932193" y="2160576"/>
              <a:ext cx="489335" cy="331077"/>
              <a:chOff x="1268294" y="2743200"/>
              <a:chExt cx="924907" cy="609600"/>
            </a:xfrm>
          </p:grpSpPr>
          <p:sp>
            <p:nvSpPr>
              <p:cNvPr id="65" name="Rounded Rectangle 8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66" name="TextBox 9"/>
              <p:cNvSpPr txBox="1"/>
              <p:nvPr/>
            </p:nvSpPr>
            <p:spPr>
              <a:xfrm>
                <a:off x="1268294" y="2819395"/>
                <a:ext cx="924907" cy="51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0" name="Group 81"/>
            <p:cNvGrpSpPr/>
            <p:nvPr/>
          </p:nvGrpSpPr>
          <p:grpSpPr>
            <a:xfrm>
              <a:off x="434263" y="2845493"/>
              <a:ext cx="932795" cy="591390"/>
              <a:chOff x="434263" y="3208111"/>
              <a:chExt cx="932795" cy="591390"/>
            </a:xfrm>
          </p:grpSpPr>
          <p:sp>
            <p:nvSpPr>
              <p:cNvPr id="63" name="Rounded Rectangle 62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1" name="Oval 20"/>
            <p:cNvSpPr/>
            <p:nvPr/>
          </p:nvSpPr>
          <p:spPr bwMode="auto">
            <a:xfrm>
              <a:off x="1466010" y="1736846"/>
              <a:ext cx="846608" cy="6355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rPr>
                <a:t>C2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22" name="Group 60"/>
            <p:cNvGrpSpPr/>
            <p:nvPr/>
          </p:nvGrpSpPr>
          <p:grpSpPr>
            <a:xfrm>
              <a:off x="1421528" y="2160570"/>
              <a:ext cx="443461" cy="331076"/>
              <a:chOff x="1295400" y="2743200"/>
              <a:chExt cx="838200" cy="609600"/>
            </a:xfrm>
          </p:grpSpPr>
          <p:sp>
            <p:nvSpPr>
              <p:cNvPr id="61" name="Rounded Rectangle 60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295400" y="2819399"/>
                <a:ext cx="838200" cy="510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3" name="Group 66"/>
            <p:cNvGrpSpPr/>
            <p:nvPr/>
          </p:nvGrpSpPr>
          <p:grpSpPr>
            <a:xfrm>
              <a:off x="1896521" y="2160573"/>
              <a:ext cx="489335" cy="331077"/>
              <a:chOff x="1268294" y="2743200"/>
              <a:chExt cx="924907" cy="609600"/>
            </a:xfrm>
          </p:grpSpPr>
          <p:sp>
            <p:nvSpPr>
              <p:cNvPr id="59" name="Rounded Rectangle 58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268294" y="2819395"/>
                <a:ext cx="924907" cy="51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4" name="Oval 23"/>
            <p:cNvSpPr/>
            <p:nvPr/>
          </p:nvSpPr>
          <p:spPr bwMode="auto">
            <a:xfrm>
              <a:off x="2430338" y="1736842"/>
              <a:ext cx="846608" cy="6355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rPr>
                <a:t>C3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25" name="Group 60"/>
            <p:cNvGrpSpPr/>
            <p:nvPr/>
          </p:nvGrpSpPr>
          <p:grpSpPr>
            <a:xfrm>
              <a:off x="2385856" y="2160566"/>
              <a:ext cx="443461" cy="331076"/>
              <a:chOff x="1295400" y="2743200"/>
              <a:chExt cx="838200" cy="609600"/>
            </a:xfrm>
          </p:grpSpPr>
          <p:sp>
            <p:nvSpPr>
              <p:cNvPr id="57" name="Rounded Rectangle 56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295400" y="2819399"/>
                <a:ext cx="838200" cy="510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6" name="Group 66"/>
            <p:cNvGrpSpPr/>
            <p:nvPr/>
          </p:nvGrpSpPr>
          <p:grpSpPr>
            <a:xfrm>
              <a:off x="2860849" y="2160569"/>
              <a:ext cx="489335" cy="331077"/>
              <a:chOff x="1268294" y="2743200"/>
              <a:chExt cx="924907" cy="609600"/>
            </a:xfrm>
          </p:grpSpPr>
          <p:sp>
            <p:nvSpPr>
              <p:cNvPr id="55" name="Rounded Rectangle 54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268294" y="2819395"/>
                <a:ext cx="924907" cy="51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7" name="Oval 26"/>
            <p:cNvSpPr/>
            <p:nvPr/>
          </p:nvSpPr>
          <p:spPr bwMode="auto">
            <a:xfrm>
              <a:off x="3418308" y="1736849"/>
              <a:ext cx="846608" cy="6355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rPr>
                <a:t>C4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28" name="Group 60"/>
            <p:cNvGrpSpPr/>
            <p:nvPr/>
          </p:nvGrpSpPr>
          <p:grpSpPr>
            <a:xfrm>
              <a:off x="3373826" y="2160573"/>
              <a:ext cx="443461" cy="331076"/>
              <a:chOff x="1295400" y="2743200"/>
              <a:chExt cx="838200" cy="609600"/>
            </a:xfrm>
          </p:grpSpPr>
          <p:sp>
            <p:nvSpPr>
              <p:cNvPr id="53" name="Rounded Rectangle 52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295400" y="2819399"/>
                <a:ext cx="838200" cy="510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9" name="Group 66"/>
            <p:cNvGrpSpPr/>
            <p:nvPr/>
          </p:nvGrpSpPr>
          <p:grpSpPr>
            <a:xfrm>
              <a:off x="3848819" y="2160576"/>
              <a:ext cx="489335" cy="331077"/>
              <a:chOff x="1268294" y="2743200"/>
              <a:chExt cx="924907" cy="609600"/>
            </a:xfrm>
          </p:grpSpPr>
          <p:sp>
            <p:nvSpPr>
              <p:cNvPr id="51" name="Rounded Rectangle 50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268294" y="2819395"/>
                <a:ext cx="924907" cy="51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0" name="Group 82"/>
            <p:cNvGrpSpPr/>
            <p:nvPr/>
          </p:nvGrpSpPr>
          <p:grpSpPr>
            <a:xfrm>
              <a:off x="1398590" y="2845493"/>
              <a:ext cx="932795" cy="591390"/>
              <a:chOff x="434263" y="3208111"/>
              <a:chExt cx="932795" cy="591390"/>
            </a:xfrm>
          </p:grpSpPr>
          <p:sp>
            <p:nvSpPr>
              <p:cNvPr id="49" name="Rounded Rectangle 48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1" name="Group 86"/>
            <p:cNvGrpSpPr/>
            <p:nvPr/>
          </p:nvGrpSpPr>
          <p:grpSpPr>
            <a:xfrm>
              <a:off x="2362919" y="2845493"/>
              <a:ext cx="932795" cy="591390"/>
              <a:chOff x="434263" y="3208111"/>
              <a:chExt cx="932795" cy="591390"/>
            </a:xfrm>
          </p:grpSpPr>
          <p:sp>
            <p:nvSpPr>
              <p:cNvPr id="47" name="Rounded Rectangle 46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2" name="Group 89"/>
            <p:cNvGrpSpPr/>
            <p:nvPr/>
          </p:nvGrpSpPr>
          <p:grpSpPr>
            <a:xfrm>
              <a:off x="3350184" y="2845493"/>
              <a:ext cx="932795" cy="591390"/>
              <a:chOff x="434263" y="3208111"/>
              <a:chExt cx="932795" cy="591390"/>
            </a:xfrm>
          </p:grpSpPr>
          <p:sp>
            <p:nvSpPr>
              <p:cNvPr id="45" name="Rounded Rectangle 44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3" name="Group 99"/>
            <p:cNvGrpSpPr/>
            <p:nvPr/>
          </p:nvGrpSpPr>
          <p:grpSpPr>
            <a:xfrm>
              <a:off x="908544" y="2478949"/>
              <a:ext cx="2954616" cy="366544"/>
              <a:chOff x="908544" y="2478949"/>
              <a:chExt cx="2954616" cy="469195"/>
            </a:xfrm>
          </p:grpSpPr>
          <p:sp>
            <p:nvSpPr>
              <p:cNvPr id="41" name="Up-Down Arrow 40"/>
              <p:cNvSpPr/>
              <p:nvPr/>
            </p:nvSpPr>
            <p:spPr bwMode="auto">
              <a:xfrm>
                <a:off x="908544" y="2491653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Up-Down Arrow 41"/>
              <p:cNvSpPr/>
              <p:nvPr/>
            </p:nvSpPr>
            <p:spPr bwMode="auto">
              <a:xfrm>
                <a:off x="1872872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Up-Down Arrow 42"/>
              <p:cNvSpPr/>
              <p:nvPr/>
            </p:nvSpPr>
            <p:spPr bwMode="auto">
              <a:xfrm>
                <a:off x="2829317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Up-Down Arrow 43"/>
              <p:cNvSpPr/>
              <p:nvPr/>
            </p:nvSpPr>
            <p:spPr bwMode="auto">
              <a:xfrm>
                <a:off x="3817287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4" name="Rounded Rectangle 33"/>
            <p:cNvSpPr/>
            <p:nvPr/>
          </p:nvSpPr>
          <p:spPr bwMode="auto">
            <a:xfrm>
              <a:off x="505754" y="3846783"/>
              <a:ext cx="3749351" cy="78829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5754" y="3993841"/>
              <a:ext cx="3749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L3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6" name="Group 100"/>
            <p:cNvGrpSpPr/>
            <p:nvPr/>
          </p:nvGrpSpPr>
          <p:grpSpPr>
            <a:xfrm>
              <a:off x="932193" y="3468415"/>
              <a:ext cx="2954616" cy="366544"/>
              <a:chOff x="908544" y="2478949"/>
              <a:chExt cx="2954616" cy="469195"/>
            </a:xfrm>
          </p:grpSpPr>
          <p:sp>
            <p:nvSpPr>
              <p:cNvPr id="37" name="Up-Down Arrow 36"/>
              <p:cNvSpPr/>
              <p:nvPr/>
            </p:nvSpPr>
            <p:spPr bwMode="auto">
              <a:xfrm>
                <a:off x="908544" y="2491653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Up-Down Arrow 37"/>
              <p:cNvSpPr/>
              <p:nvPr/>
            </p:nvSpPr>
            <p:spPr bwMode="auto">
              <a:xfrm>
                <a:off x="1872872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Up-Down Arrow 38"/>
              <p:cNvSpPr/>
              <p:nvPr/>
            </p:nvSpPr>
            <p:spPr bwMode="auto">
              <a:xfrm>
                <a:off x="2829317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Up-Down Arrow 39"/>
              <p:cNvSpPr/>
              <p:nvPr/>
            </p:nvSpPr>
            <p:spPr bwMode="auto">
              <a:xfrm>
                <a:off x="3817287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69" name="Rectangle 68"/>
          <p:cNvSpPr/>
          <p:nvPr/>
        </p:nvSpPr>
        <p:spPr bwMode="auto">
          <a:xfrm>
            <a:off x="4808662" y="2925831"/>
            <a:ext cx="4070140" cy="322142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4880315" y="3075595"/>
            <a:ext cx="3903891" cy="2898231"/>
            <a:chOff x="434263" y="1736842"/>
            <a:chExt cx="3903891" cy="2898231"/>
          </a:xfrm>
        </p:grpSpPr>
        <p:sp>
          <p:nvSpPr>
            <p:cNvPr id="71" name="Oval 70"/>
            <p:cNvSpPr/>
            <p:nvPr/>
          </p:nvSpPr>
          <p:spPr bwMode="auto">
            <a:xfrm>
              <a:off x="501682" y="1736849"/>
              <a:ext cx="846608" cy="6355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rPr>
                <a:t>C5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72" name="Group 60"/>
            <p:cNvGrpSpPr/>
            <p:nvPr/>
          </p:nvGrpSpPr>
          <p:grpSpPr>
            <a:xfrm>
              <a:off x="457200" y="2160573"/>
              <a:ext cx="443461" cy="331076"/>
              <a:chOff x="1295400" y="2743200"/>
              <a:chExt cx="838200" cy="609600"/>
            </a:xfrm>
          </p:grpSpPr>
          <p:sp>
            <p:nvSpPr>
              <p:cNvPr id="121" name="Rounded Rectangle 120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1295400" y="2819399"/>
                <a:ext cx="838200" cy="510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73" name="Group 66"/>
            <p:cNvGrpSpPr/>
            <p:nvPr/>
          </p:nvGrpSpPr>
          <p:grpSpPr>
            <a:xfrm>
              <a:off x="932193" y="2160576"/>
              <a:ext cx="489335" cy="331077"/>
              <a:chOff x="1268294" y="2743200"/>
              <a:chExt cx="924907" cy="609600"/>
            </a:xfrm>
          </p:grpSpPr>
          <p:sp>
            <p:nvSpPr>
              <p:cNvPr id="119" name="Rounded Rectangle 118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1268294" y="2819395"/>
                <a:ext cx="924907" cy="51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74" name="Group 131"/>
            <p:cNvGrpSpPr/>
            <p:nvPr/>
          </p:nvGrpSpPr>
          <p:grpSpPr>
            <a:xfrm>
              <a:off x="434263" y="2845493"/>
              <a:ext cx="932795" cy="591390"/>
              <a:chOff x="434263" y="3208111"/>
              <a:chExt cx="932795" cy="591390"/>
            </a:xfrm>
          </p:grpSpPr>
          <p:sp>
            <p:nvSpPr>
              <p:cNvPr id="117" name="Rounded Rectangle 116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5" name="Oval 74"/>
            <p:cNvSpPr/>
            <p:nvPr/>
          </p:nvSpPr>
          <p:spPr bwMode="auto">
            <a:xfrm>
              <a:off x="1466010" y="1736846"/>
              <a:ext cx="846608" cy="6355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rPr>
                <a:t>C6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76" name="Group 60"/>
            <p:cNvGrpSpPr/>
            <p:nvPr/>
          </p:nvGrpSpPr>
          <p:grpSpPr>
            <a:xfrm>
              <a:off x="1421528" y="2160570"/>
              <a:ext cx="443461" cy="331076"/>
              <a:chOff x="1295400" y="2743200"/>
              <a:chExt cx="838200" cy="609600"/>
            </a:xfrm>
          </p:grpSpPr>
          <p:sp>
            <p:nvSpPr>
              <p:cNvPr id="115" name="Rounded Rectangle 114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1295400" y="2819399"/>
                <a:ext cx="838200" cy="510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77" name="Group 66"/>
            <p:cNvGrpSpPr/>
            <p:nvPr/>
          </p:nvGrpSpPr>
          <p:grpSpPr>
            <a:xfrm>
              <a:off x="1896521" y="2160573"/>
              <a:ext cx="489335" cy="331077"/>
              <a:chOff x="1268294" y="2743200"/>
              <a:chExt cx="924907" cy="609600"/>
            </a:xfrm>
          </p:grpSpPr>
          <p:sp>
            <p:nvSpPr>
              <p:cNvPr id="113" name="Rounded Rectangle 112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1268294" y="2819395"/>
                <a:ext cx="924907" cy="51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8" name="Oval 77"/>
            <p:cNvSpPr/>
            <p:nvPr/>
          </p:nvSpPr>
          <p:spPr bwMode="auto">
            <a:xfrm>
              <a:off x="2430338" y="1736842"/>
              <a:ext cx="846608" cy="6355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rPr>
                <a:t>C7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79" name="Group 60"/>
            <p:cNvGrpSpPr/>
            <p:nvPr/>
          </p:nvGrpSpPr>
          <p:grpSpPr>
            <a:xfrm>
              <a:off x="2385856" y="2160566"/>
              <a:ext cx="443461" cy="331076"/>
              <a:chOff x="1295400" y="2743200"/>
              <a:chExt cx="838200" cy="609600"/>
            </a:xfrm>
          </p:grpSpPr>
          <p:sp>
            <p:nvSpPr>
              <p:cNvPr id="111" name="Rounded Rectangle 110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1295400" y="2819399"/>
                <a:ext cx="838200" cy="510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0" name="Group 66"/>
            <p:cNvGrpSpPr/>
            <p:nvPr/>
          </p:nvGrpSpPr>
          <p:grpSpPr>
            <a:xfrm>
              <a:off x="2860849" y="2160569"/>
              <a:ext cx="489335" cy="331077"/>
              <a:chOff x="1268294" y="2743200"/>
              <a:chExt cx="924907" cy="609600"/>
            </a:xfrm>
          </p:grpSpPr>
          <p:sp>
            <p:nvSpPr>
              <p:cNvPr id="109" name="Rounded Rectangle 108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1268294" y="2819395"/>
                <a:ext cx="924907" cy="51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81" name="Oval 80"/>
            <p:cNvSpPr/>
            <p:nvPr/>
          </p:nvSpPr>
          <p:spPr bwMode="auto">
            <a:xfrm>
              <a:off x="3418308" y="1736849"/>
              <a:ext cx="846608" cy="6355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rPr>
                <a:t>C8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82" name="Group 60"/>
            <p:cNvGrpSpPr/>
            <p:nvPr/>
          </p:nvGrpSpPr>
          <p:grpSpPr>
            <a:xfrm>
              <a:off x="3373826" y="2160573"/>
              <a:ext cx="443461" cy="331076"/>
              <a:chOff x="1295400" y="2743200"/>
              <a:chExt cx="838200" cy="609600"/>
            </a:xfrm>
          </p:grpSpPr>
          <p:sp>
            <p:nvSpPr>
              <p:cNvPr id="107" name="Rounded Rectangle 106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1295400" y="2819399"/>
                <a:ext cx="838200" cy="510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3" name="Group 66"/>
            <p:cNvGrpSpPr/>
            <p:nvPr/>
          </p:nvGrpSpPr>
          <p:grpSpPr>
            <a:xfrm>
              <a:off x="3848819" y="2160576"/>
              <a:ext cx="489335" cy="331077"/>
              <a:chOff x="1268294" y="2743200"/>
              <a:chExt cx="924907" cy="609600"/>
            </a:xfrm>
          </p:grpSpPr>
          <p:sp>
            <p:nvSpPr>
              <p:cNvPr id="105" name="Rounded Rectangle 104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1268294" y="2819395"/>
                <a:ext cx="924907" cy="51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4" name="Group 165"/>
            <p:cNvGrpSpPr/>
            <p:nvPr/>
          </p:nvGrpSpPr>
          <p:grpSpPr>
            <a:xfrm>
              <a:off x="1398590" y="2845493"/>
              <a:ext cx="932795" cy="591390"/>
              <a:chOff x="434263" y="3208111"/>
              <a:chExt cx="932795" cy="591390"/>
            </a:xfrm>
          </p:grpSpPr>
          <p:sp>
            <p:nvSpPr>
              <p:cNvPr id="103" name="Rounded Rectangle 102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5" name="Group 166"/>
            <p:cNvGrpSpPr/>
            <p:nvPr/>
          </p:nvGrpSpPr>
          <p:grpSpPr>
            <a:xfrm>
              <a:off x="2362919" y="2845493"/>
              <a:ext cx="932795" cy="591390"/>
              <a:chOff x="434263" y="3208111"/>
              <a:chExt cx="932795" cy="591390"/>
            </a:xfrm>
          </p:grpSpPr>
          <p:sp>
            <p:nvSpPr>
              <p:cNvPr id="101" name="Rounded Rectangle 100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6" name="Group 167"/>
            <p:cNvGrpSpPr/>
            <p:nvPr/>
          </p:nvGrpSpPr>
          <p:grpSpPr>
            <a:xfrm>
              <a:off x="3350184" y="2845493"/>
              <a:ext cx="932795" cy="591390"/>
              <a:chOff x="434263" y="3208111"/>
              <a:chExt cx="932795" cy="591390"/>
            </a:xfrm>
          </p:grpSpPr>
          <p:sp>
            <p:nvSpPr>
              <p:cNvPr id="99" name="Rounded Rectangle 98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7" name="Group 168"/>
            <p:cNvGrpSpPr/>
            <p:nvPr/>
          </p:nvGrpSpPr>
          <p:grpSpPr>
            <a:xfrm>
              <a:off x="908544" y="2478949"/>
              <a:ext cx="2954616" cy="366544"/>
              <a:chOff x="908544" y="2478949"/>
              <a:chExt cx="2954616" cy="469195"/>
            </a:xfrm>
          </p:grpSpPr>
          <p:sp>
            <p:nvSpPr>
              <p:cNvPr id="95" name="Up-Down Arrow 94"/>
              <p:cNvSpPr/>
              <p:nvPr/>
            </p:nvSpPr>
            <p:spPr bwMode="auto">
              <a:xfrm>
                <a:off x="908544" y="2491653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Up-Down Arrow 95"/>
              <p:cNvSpPr/>
              <p:nvPr/>
            </p:nvSpPr>
            <p:spPr bwMode="auto">
              <a:xfrm>
                <a:off x="1872872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Up-Down Arrow 96"/>
              <p:cNvSpPr/>
              <p:nvPr/>
            </p:nvSpPr>
            <p:spPr bwMode="auto">
              <a:xfrm>
                <a:off x="2829317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Up-Down Arrow 97"/>
              <p:cNvSpPr/>
              <p:nvPr/>
            </p:nvSpPr>
            <p:spPr bwMode="auto">
              <a:xfrm>
                <a:off x="3817287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88" name="Rounded Rectangle 87"/>
            <p:cNvSpPr/>
            <p:nvPr/>
          </p:nvSpPr>
          <p:spPr bwMode="auto">
            <a:xfrm>
              <a:off x="505754" y="3846783"/>
              <a:ext cx="3749351" cy="78829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05754" y="3993841"/>
              <a:ext cx="3749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L3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90" name="Group 171"/>
            <p:cNvGrpSpPr/>
            <p:nvPr/>
          </p:nvGrpSpPr>
          <p:grpSpPr>
            <a:xfrm>
              <a:off x="932193" y="3468415"/>
              <a:ext cx="2954616" cy="366544"/>
              <a:chOff x="908544" y="2478949"/>
              <a:chExt cx="2954616" cy="469195"/>
            </a:xfrm>
          </p:grpSpPr>
          <p:sp>
            <p:nvSpPr>
              <p:cNvPr id="91" name="Up-Down Arrow 90"/>
              <p:cNvSpPr/>
              <p:nvPr/>
            </p:nvSpPr>
            <p:spPr bwMode="auto">
              <a:xfrm>
                <a:off x="908544" y="2491653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2" name="Up-Down Arrow 91"/>
              <p:cNvSpPr/>
              <p:nvPr/>
            </p:nvSpPr>
            <p:spPr bwMode="auto">
              <a:xfrm>
                <a:off x="1872872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3" name="Up-Down Arrow 92"/>
              <p:cNvSpPr/>
              <p:nvPr/>
            </p:nvSpPr>
            <p:spPr bwMode="auto">
              <a:xfrm>
                <a:off x="2829317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Up-Down Arrow 93"/>
              <p:cNvSpPr/>
              <p:nvPr/>
            </p:nvSpPr>
            <p:spPr bwMode="auto">
              <a:xfrm>
                <a:off x="3817287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916421" y="2596063"/>
            <a:ext cx="7460020" cy="659535"/>
            <a:chOff x="791463" y="1517122"/>
            <a:chExt cx="7460020" cy="659535"/>
          </a:xfrm>
        </p:grpSpPr>
        <p:sp>
          <p:nvSpPr>
            <p:cNvPr id="7" name="Wave 6"/>
            <p:cNvSpPr/>
            <p:nvPr/>
          </p:nvSpPr>
          <p:spPr bwMode="auto">
            <a:xfrm rot="3780000">
              <a:off x="586664" y="1721926"/>
              <a:ext cx="643759" cy="234162"/>
            </a:xfrm>
            <a:prstGeom prst="wave">
              <a:avLst/>
            </a:prstGeom>
            <a:solidFill>
              <a:srgbClr val="C0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Wave 7"/>
            <p:cNvSpPr/>
            <p:nvPr/>
          </p:nvSpPr>
          <p:spPr bwMode="auto">
            <a:xfrm rot="3780000">
              <a:off x="1543109" y="1737693"/>
              <a:ext cx="643759" cy="234162"/>
            </a:xfrm>
            <a:prstGeom prst="wave">
              <a:avLst/>
            </a:prstGeom>
            <a:solidFill>
              <a:srgbClr val="C0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Wave 8"/>
            <p:cNvSpPr/>
            <p:nvPr/>
          </p:nvSpPr>
          <p:spPr bwMode="auto">
            <a:xfrm rot="3780000">
              <a:off x="4895895" y="1737696"/>
              <a:ext cx="643759" cy="234162"/>
            </a:xfrm>
            <a:prstGeom prst="wave">
              <a:avLst/>
            </a:prstGeom>
            <a:solidFill>
              <a:srgbClr val="C0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Wave 9"/>
            <p:cNvSpPr/>
            <p:nvPr/>
          </p:nvSpPr>
          <p:spPr bwMode="auto">
            <a:xfrm rot="3780000">
              <a:off x="5860224" y="1737697"/>
              <a:ext cx="643759" cy="234162"/>
            </a:xfrm>
            <a:prstGeom prst="wave">
              <a:avLst/>
            </a:prstGeom>
            <a:solidFill>
              <a:srgbClr val="C0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Wave 10"/>
            <p:cNvSpPr/>
            <p:nvPr/>
          </p:nvSpPr>
          <p:spPr bwMode="auto">
            <a:xfrm rot="3780000">
              <a:off x="2507437" y="1721925"/>
              <a:ext cx="643759" cy="234162"/>
            </a:xfrm>
            <a:prstGeom prst="wave">
              <a:avLst/>
            </a:prstGeom>
            <a:solidFill>
              <a:srgbClr val="C0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Wave 11"/>
            <p:cNvSpPr/>
            <p:nvPr/>
          </p:nvSpPr>
          <p:spPr bwMode="auto">
            <a:xfrm rot="3780000">
              <a:off x="3503290" y="1721924"/>
              <a:ext cx="643759" cy="234162"/>
            </a:xfrm>
            <a:prstGeom prst="wave">
              <a:avLst/>
            </a:prstGeom>
            <a:solidFill>
              <a:srgbClr val="C0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Wave 12"/>
            <p:cNvSpPr/>
            <p:nvPr/>
          </p:nvSpPr>
          <p:spPr bwMode="auto">
            <a:xfrm rot="3780000">
              <a:off x="6824551" y="1721922"/>
              <a:ext cx="643759" cy="234162"/>
            </a:xfrm>
            <a:prstGeom prst="wave">
              <a:avLst/>
            </a:prstGeom>
            <a:solidFill>
              <a:srgbClr val="C0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Wave 13"/>
            <p:cNvSpPr/>
            <p:nvPr/>
          </p:nvSpPr>
          <p:spPr bwMode="auto">
            <a:xfrm rot="3780000">
              <a:off x="7812522" y="1721921"/>
              <a:ext cx="643759" cy="234162"/>
            </a:xfrm>
            <a:prstGeom prst="wave">
              <a:avLst/>
            </a:prstGeom>
            <a:solidFill>
              <a:srgbClr val="C0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for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475" y="2245168"/>
            <a:ext cx="3471041" cy="3729966"/>
          </a:xfrm>
        </p:spPr>
        <p:txBody>
          <a:bodyPr/>
          <a:lstStyle/>
          <a:p>
            <a:pPr lvl="1"/>
            <a:r>
              <a:rPr lang="en-US" dirty="0" smtClean="0"/>
              <a:t>Multi-threaded application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galgel</a:t>
            </a:r>
            <a:r>
              <a:rPr lang="en-US" dirty="0" smtClean="0"/>
              <a:t>) optimized for the cache hierarchy of each architecture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ACM Athena Lecture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D9C4DD-936E-4FA1-810B-A5C52DB89B6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D0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highly likely code optimized for N won’t run well on H (or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D)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vice versa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419100" y="2330666"/>
          <a:ext cx="5410200" cy="3993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391150" y="4226368"/>
            <a:ext cx="3471041" cy="174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47FF"/>
              </a:buClr>
              <a:buSzPct val="75000"/>
              <a:buFont typeface="Wingdings" pitchFamily="2" charset="2"/>
              <a:buChar char="m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Running code optimized for H on N gives a 26% performance hit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800350" y="2368766"/>
            <a:ext cx="1162050" cy="323193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 animBg="0"/>
        </p:bldSub>
      </p:bldGraphic>
      <p:bldP spid="9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609600"/>
          </a:xfrm>
        </p:spPr>
        <p:txBody>
          <a:bodyPr/>
          <a:lstStyle/>
          <a:p>
            <a:r>
              <a:rPr lang="en-US" dirty="0" smtClean="0"/>
              <a:t>Iteration-to-core mapping – data sharing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ACM Athena Lecture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D9C4DD-936E-4FA1-810B-A5C52DB89B6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90600" y="1619250"/>
            <a:ext cx="7315200" cy="2057400"/>
            <a:chOff x="685800" y="1066800"/>
            <a:chExt cx="7315200" cy="2057400"/>
          </a:xfrm>
        </p:grpSpPr>
        <p:sp>
          <p:nvSpPr>
            <p:cNvPr id="7" name="Oval 6"/>
            <p:cNvSpPr/>
            <p:nvPr/>
          </p:nvSpPr>
          <p:spPr>
            <a:xfrm>
              <a:off x="762000" y="1143000"/>
              <a:ext cx="457200" cy="381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85800" y="1828800"/>
              <a:ext cx="609600" cy="45720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cxnSp>
          <p:nvCxnSpPr>
            <p:cNvPr id="9" name="Straight Connector 8"/>
            <p:cNvCxnSpPr>
              <a:stCxn id="7" idx="4"/>
              <a:endCxn id="8" idx="0"/>
            </p:cNvCxnSpPr>
            <p:nvPr/>
          </p:nvCxnSpPr>
          <p:spPr>
            <a:xfrm rot="5400000">
              <a:off x="838200" y="1676400"/>
              <a:ext cx="3048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1447800" y="1143000"/>
              <a:ext cx="609600" cy="1143000"/>
              <a:chOff x="838200" y="914400"/>
              <a:chExt cx="609600" cy="1143000"/>
            </a:xfrm>
          </p:grpSpPr>
          <p:sp>
            <p:nvSpPr>
              <p:cNvPr id="61" name="Oval 6"/>
              <p:cNvSpPr/>
              <p:nvPr/>
            </p:nvSpPr>
            <p:spPr>
              <a:xfrm>
                <a:off x="914400" y="914400"/>
                <a:ext cx="457200" cy="3810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7"/>
              <p:cNvSpPr/>
              <p:nvPr/>
            </p:nvSpPr>
            <p:spPr>
              <a:xfrm>
                <a:off x="838200" y="1600200"/>
                <a:ext cx="609600" cy="45720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cxnSp>
            <p:nvCxnSpPr>
              <p:cNvPr id="63" name="Straight Connector 8"/>
              <p:cNvCxnSpPr/>
              <p:nvPr/>
            </p:nvCxnSpPr>
            <p:spPr>
              <a:xfrm rot="5400000">
                <a:off x="990600" y="1447800"/>
                <a:ext cx="304800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9"/>
            <p:cNvGrpSpPr/>
            <p:nvPr/>
          </p:nvGrpSpPr>
          <p:grpSpPr>
            <a:xfrm>
              <a:off x="2209800" y="1143000"/>
              <a:ext cx="609600" cy="1143000"/>
              <a:chOff x="838200" y="914400"/>
              <a:chExt cx="609600" cy="1143000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914400" y="914400"/>
                <a:ext cx="457200" cy="3810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838200" y="1600200"/>
                <a:ext cx="609600" cy="45720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cxnSp>
            <p:nvCxnSpPr>
              <p:cNvPr id="60" name="Straight Connector 59"/>
              <p:cNvCxnSpPr>
                <a:stCxn id="58" idx="4"/>
                <a:endCxn id="59" idx="0"/>
              </p:cNvCxnSpPr>
              <p:nvPr/>
            </p:nvCxnSpPr>
            <p:spPr>
              <a:xfrm rot="5400000">
                <a:off x="990600" y="1447800"/>
                <a:ext cx="304800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3"/>
            <p:cNvGrpSpPr/>
            <p:nvPr/>
          </p:nvGrpSpPr>
          <p:grpSpPr>
            <a:xfrm>
              <a:off x="2971800" y="1143000"/>
              <a:ext cx="609600" cy="1143000"/>
              <a:chOff x="838200" y="914400"/>
              <a:chExt cx="609600" cy="1143000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914400" y="914400"/>
                <a:ext cx="457200" cy="3810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838200" y="1600200"/>
                <a:ext cx="609600" cy="45720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cxnSp>
            <p:nvCxnSpPr>
              <p:cNvPr id="57" name="Straight Connector 56"/>
              <p:cNvCxnSpPr>
                <a:stCxn id="55" idx="4"/>
                <a:endCxn id="56" idx="0"/>
              </p:cNvCxnSpPr>
              <p:nvPr/>
            </p:nvCxnSpPr>
            <p:spPr>
              <a:xfrm rot="5400000">
                <a:off x="990600" y="1447800"/>
                <a:ext cx="304800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 rot="5400000">
              <a:off x="838200" y="2438400"/>
              <a:ext cx="3048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1600994" y="2437606"/>
              <a:ext cx="3048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2362994" y="2437606"/>
              <a:ext cx="3048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3124994" y="2437606"/>
              <a:ext cx="3048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685800" y="2590800"/>
              <a:ext cx="1371600" cy="53340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09800" y="2590800"/>
              <a:ext cx="1371600" cy="53340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38200" y="1828800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19200" y="2590800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67000" y="2590800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2200" y="1828800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5181600" y="1143000"/>
              <a:ext cx="457200" cy="381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05400" y="1828800"/>
              <a:ext cx="609600" cy="45720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cxnSp>
          <p:nvCxnSpPr>
            <p:cNvPr id="25" name="Straight Connector 24"/>
            <p:cNvCxnSpPr>
              <a:stCxn id="23" idx="4"/>
              <a:endCxn id="24" idx="0"/>
            </p:cNvCxnSpPr>
            <p:nvPr/>
          </p:nvCxnSpPr>
          <p:spPr>
            <a:xfrm rot="5400000">
              <a:off x="5257800" y="1676400"/>
              <a:ext cx="3048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6" name="Group 45"/>
            <p:cNvGrpSpPr/>
            <p:nvPr/>
          </p:nvGrpSpPr>
          <p:grpSpPr>
            <a:xfrm>
              <a:off x="5867400" y="1143000"/>
              <a:ext cx="609600" cy="1143000"/>
              <a:chOff x="838200" y="914400"/>
              <a:chExt cx="609600" cy="1143000"/>
            </a:xfrm>
          </p:grpSpPr>
          <p:sp>
            <p:nvSpPr>
              <p:cNvPr id="52" name="Oval 6"/>
              <p:cNvSpPr/>
              <p:nvPr/>
            </p:nvSpPr>
            <p:spPr>
              <a:xfrm>
                <a:off x="914400" y="914400"/>
                <a:ext cx="457200" cy="3810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7"/>
              <p:cNvSpPr/>
              <p:nvPr/>
            </p:nvSpPr>
            <p:spPr>
              <a:xfrm>
                <a:off x="838200" y="1600200"/>
                <a:ext cx="609600" cy="45720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cxnSp>
            <p:nvCxnSpPr>
              <p:cNvPr id="54" name="Straight Connector 8"/>
              <p:cNvCxnSpPr/>
              <p:nvPr/>
            </p:nvCxnSpPr>
            <p:spPr>
              <a:xfrm rot="5400000">
                <a:off x="990600" y="1447800"/>
                <a:ext cx="304800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9"/>
            <p:cNvGrpSpPr/>
            <p:nvPr/>
          </p:nvGrpSpPr>
          <p:grpSpPr>
            <a:xfrm>
              <a:off x="6629400" y="1143000"/>
              <a:ext cx="609600" cy="1143000"/>
              <a:chOff x="838200" y="914400"/>
              <a:chExt cx="609600" cy="1143000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914400" y="914400"/>
                <a:ext cx="457200" cy="3810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838200" y="1600200"/>
                <a:ext cx="609600" cy="45720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cxnSp>
            <p:nvCxnSpPr>
              <p:cNvPr id="51" name="Straight Connector 50"/>
              <p:cNvCxnSpPr>
                <a:stCxn id="49" idx="4"/>
                <a:endCxn id="50" idx="0"/>
              </p:cNvCxnSpPr>
              <p:nvPr/>
            </p:nvCxnSpPr>
            <p:spPr>
              <a:xfrm rot="5400000">
                <a:off x="990600" y="1447800"/>
                <a:ext cx="304800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13"/>
            <p:cNvGrpSpPr/>
            <p:nvPr/>
          </p:nvGrpSpPr>
          <p:grpSpPr>
            <a:xfrm>
              <a:off x="7391400" y="1143000"/>
              <a:ext cx="609600" cy="1143000"/>
              <a:chOff x="838200" y="914400"/>
              <a:chExt cx="609600" cy="114300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914400" y="914400"/>
                <a:ext cx="457200" cy="3810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838200" y="1600200"/>
                <a:ext cx="609600" cy="45720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cxnSp>
            <p:nvCxnSpPr>
              <p:cNvPr id="48" name="Straight Connector 47"/>
              <p:cNvCxnSpPr>
                <a:stCxn id="46" idx="4"/>
                <a:endCxn id="47" idx="0"/>
              </p:cNvCxnSpPr>
              <p:nvPr/>
            </p:nvCxnSpPr>
            <p:spPr>
              <a:xfrm rot="5400000">
                <a:off x="990600" y="1447800"/>
                <a:ext cx="304800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/>
            <p:cNvCxnSpPr/>
            <p:nvPr/>
          </p:nvCxnSpPr>
          <p:spPr>
            <a:xfrm rot="5400000">
              <a:off x="5257800" y="2438400"/>
              <a:ext cx="3048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6020594" y="2437606"/>
              <a:ext cx="3048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6782594" y="2437606"/>
              <a:ext cx="3048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7544594" y="2437606"/>
              <a:ext cx="3048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5105400" y="2590800"/>
              <a:ext cx="1371600" cy="53340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629400" y="2590800"/>
              <a:ext cx="1371600" cy="53340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57800" y="1828800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38800" y="2590800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19800" y="1828800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8200" y="10668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00200" y="10668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62200" y="10668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24200" y="10668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257800" y="10668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19800" y="10668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781800" y="10668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543800" y="10668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</p:grpSp>
      <p:sp>
        <p:nvSpPr>
          <p:cNvPr id="64" name="Rounded Rectangle 63"/>
          <p:cNvSpPr/>
          <p:nvPr/>
        </p:nvSpPr>
        <p:spPr bwMode="auto">
          <a:xfrm>
            <a:off x="228600" y="4057650"/>
            <a:ext cx="4191000" cy="2095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aseline="0" dirty="0" smtClean="0">
                <a:solidFill>
                  <a:schemeClr val="tx1"/>
                </a:solidFill>
                <a:latin typeface="Arial" pitchFamily="-112" charset="0"/>
              </a:rPr>
              <a:t>Iterations</a:t>
            </a:r>
            <a:r>
              <a:rPr lang="en-US" sz="2400" dirty="0" smtClean="0">
                <a:solidFill>
                  <a:schemeClr val="tx1"/>
                </a:solidFill>
                <a:latin typeface="Arial" pitchFamily="-11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-112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Arial" pitchFamily="-112" charset="0"/>
              </a:rPr>
              <a:t> and j which both access B are mapped to cores that </a:t>
            </a:r>
            <a:r>
              <a:rPr lang="en-US" sz="2400" i="1" dirty="0" smtClean="0">
                <a:solidFill>
                  <a:schemeClr val="tx1"/>
                </a:solidFill>
                <a:latin typeface="Arial" pitchFamily="-112" charset="0"/>
              </a:rPr>
              <a:t>do not share </a:t>
            </a:r>
            <a:r>
              <a:rPr lang="en-US" sz="2400" dirty="0" smtClean="0">
                <a:solidFill>
                  <a:schemeClr val="tx1"/>
                </a:solidFill>
                <a:latin typeface="Arial" pitchFamily="-112" charset="0"/>
              </a:rPr>
              <a:t>an L2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 Missed </a:t>
            </a:r>
            <a:r>
              <a:rPr lang="en-US" sz="2400" dirty="0" smtClean="0">
                <a:solidFill>
                  <a:schemeClr val="tx1"/>
                </a:solidFill>
                <a:latin typeface="Arial" pitchFamily="-112" charset="0"/>
              </a:rPr>
              <a:t>opportunity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5" name="Rounded Rectangle 64"/>
          <p:cNvSpPr/>
          <p:nvPr/>
        </p:nvSpPr>
        <p:spPr bwMode="auto">
          <a:xfrm>
            <a:off x="4800600" y="4057650"/>
            <a:ext cx="4191000" cy="2095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solidFill>
                  <a:schemeClr val="tx1"/>
                </a:solidFill>
                <a:latin typeface="Arial" pitchFamily="-112" charset="0"/>
              </a:rPr>
              <a:t>I</a:t>
            </a:r>
            <a:r>
              <a:rPr lang="en-US" sz="2400" baseline="0" dirty="0" smtClean="0">
                <a:solidFill>
                  <a:schemeClr val="tx1"/>
                </a:solidFill>
                <a:latin typeface="Arial" pitchFamily="-112" charset="0"/>
              </a:rPr>
              <a:t>terations</a:t>
            </a:r>
            <a:r>
              <a:rPr lang="en-US" sz="2400" dirty="0" smtClean="0">
                <a:solidFill>
                  <a:schemeClr val="tx1"/>
                </a:solidFill>
                <a:latin typeface="Arial" pitchFamily="-11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-112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Arial" pitchFamily="-112" charset="0"/>
              </a:rPr>
              <a:t> and j which both access B are mapped to cores that</a:t>
            </a:r>
            <a:r>
              <a:rPr lang="en-US" sz="2400" i="1" dirty="0" smtClean="0">
                <a:solidFill>
                  <a:schemeClr val="tx1"/>
                </a:solidFill>
                <a:latin typeface="Arial" pitchFamily="-112" charset="0"/>
              </a:rPr>
              <a:t> share </a:t>
            </a:r>
            <a:r>
              <a:rPr lang="en-US" sz="2400" dirty="0" smtClean="0">
                <a:solidFill>
                  <a:schemeClr val="tx1"/>
                </a:solidFill>
                <a:latin typeface="Arial" pitchFamily="-112" charset="0"/>
              </a:rPr>
              <a:t>an L2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400" dirty="0" smtClean="0">
              <a:solidFill>
                <a:schemeClr val="tx1"/>
              </a:solidFill>
              <a:latin typeface="Arial" pitchFamily="-112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 Constructive data sharing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iteration scheduling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ACM Athena Lecture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D9C4DD-936E-4FA1-810B-A5C52DB89B6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066800" y="1466850"/>
            <a:ext cx="7010400" cy="2514600"/>
            <a:chOff x="1600200" y="1828800"/>
            <a:chExt cx="5685378" cy="2514600"/>
          </a:xfrm>
        </p:grpSpPr>
        <p:sp>
          <p:nvSpPr>
            <p:cNvPr id="7" name="Oval 6"/>
            <p:cNvSpPr/>
            <p:nvPr/>
          </p:nvSpPr>
          <p:spPr>
            <a:xfrm>
              <a:off x="2057400" y="1905000"/>
              <a:ext cx="457200" cy="381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81200" y="2590800"/>
              <a:ext cx="609600" cy="45720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cxnSp>
          <p:nvCxnSpPr>
            <p:cNvPr id="9" name="Straight Connector 8"/>
            <p:cNvCxnSpPr>
              <a:stCxn id="7" idx="4"/>
              <a:endCxn id="8" idx="0"/>
            </p:cNvCxnSpPr>
            <p:nvPr/>
          </p:nvCxnSpPr>
          <p:spPr>
            <a:xfrm rot="5400000">
              <a:off x="2133600" y="2438400"/>
              <a:ext cx="3048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0" name="Group 70"/>
            <p:cNvGrpSpPr/>
            <p:nvPr/>
          </p:nvGrpSpPr>
          <p:grpSpPr>
            <a:xfrm>
              <a:off x="2743200" y="1905000"/>
              <a:ext cx="609600" cy="1143000"/>
              <a:chOff x="838200" y="914400"/>
              <a:chExt cx="609600" cy="1143000"/>
            </a:xfrm>
          </p:grpSpPr>
          <p:sp>
            <p:nvSpPr>
              <p:cNvPr id="36" name="Oval 6"/>
              <p:cNvSpPr/>
              <p:nvPr/>
            </p:nvSpPr>
            <p:spPr>
              <a:xfrm>
                <a:off x="914400" y="914400"/>
                <a:ext cx="457200" cy="3810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7"/>
              <p:cNvSpPr/>
              <p:nvPr/>
            </p:nvSpPr>
            <p:spPr>
              <a:xfrm>
                <a:off x="838200" y="1600200"/>
                <a:ext cx="609600" cy="45720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cxnSp>
            <p:nvCxnSpPr>
              <p:cNvPr id="38" name="Straight Connector 8"/>
              <p:cNvCxnSpPr/>
              <p:nvPr/>
            </p:nvCxnSpPr>
            <p:spPr>
              <a:xfrm rot="5400000">
                <a:off x="990600" y="1447800"/>
                <a:ext cx="304800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5562600" y="1905000"/>
              <a:ext cx="609600" cy="1143000"/>
              <a:chOff x="838200" y="914400"/>
              <a:chExt cx="609600" cy="1143000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914400" y="914400"/>
                <a:ext cx="457200" cy="3810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838200" y="1600200"/>
                <a:ext cx="609600" cy="45720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cxnSp>
            <p:nvCxnSpPr>
              <p:cNvPr id="35" name="Straight Connector 34"/>
              <p:cNvCxnSpPr>
                <a:stCxn id="33" idx="4"/>
                <a:endCxn id="34" idx="0"/>
              </p:cNvCxnSpPr>
              <p:nvPr/>
            </p:nvCxnSpPr>
            <p:spPr>
              <a:xfrm rot="5400000">
                <a:off x="990600" y="1447800"/>
                <a:ext cx="304800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3"/>
            <p:cNvGrpSpPr/>
            <p:nvPr/>
          </p:nvGrpSpPr>
          <p:grpSpPr>
            <a:xfrm>
              <a:off x="6324600" y="1905000"/>
              <a:ext cx="609600" cy="1143000"/>
              <a:chOff x="838200" y="914400"/>
              <a:chExt cx="609600" cy="11430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914400" y="914400"/>
                <a:ext cx="457200" cy="3810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38200" y="1600200"/>
                <a:ext cx="609600" cy="45720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cxnSp>
            <p:nvCxnSpPr>
              <p:cNvPr id="32" name="Straight Connector 31"/>
              <p:cNvCxnSpPr>
                <a:stCxn id="30" idx="4"/>
                <a:endCxn id="31" idx="0"/>
              </p:cNvCxnSpPr>
              <p:nvPr/>
            </p:nvCxnSpPr>
            <p:spPr>
              <a:xfrm rot="5400000">
                <a:off x="990600" y="1447800"/>
                <a:ext cx="304800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 rot="5400000">
              <a:off x="2133600" y="3200400"/>
              <a:ext cx="3048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2896394" y="3199606"/>
              <a:ext cx="3048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5715794" y="3199606"/>
              <a:ext cx="3048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6477794" y="3199606"/>
              <a:ext cx="3048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1981200" y="3352800"/>
              <a:ext cx="1371600" cy="53340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62600" y="3352800"/>
              <a:ext cx="1371600" cy="53340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00200" y="2514600"/>
              <a:ext cx="36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</a:t>
              </a:r>
            </a:p>
            <a:p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81600" y="2514600"/>
              <a:ext cx="36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</a:t>
              </a:r>
            </a:p>
            <a:p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52800" y="2514600"/>
              <a:ext cx="3513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</a:t>
              </a:r>
            </a:p>
            <a:p>
              <a:r>
                <a:rPr lang="en-US" sz="2400" dirty="0" smtClean="0"/>
                <a:t>C</a:t>
              </a:r>
              <a:endParaRPr lang="en-US" sz="2400" dirty="0"/>
            </a:p>
          </p:txBody>
        </p:sp>
        <p:sp>
          <p:nvSpPr>
            <p:cNvPr id="22" name="Explosion 1 21"/>
            <p:cNvSpPr/>
            <p:nvPr/>
          </p:nvSpPr>
          <p:spPr>
            <a:xfrm>
              <a:off x="2286000" y="3429000"/>
              <a:ext cx="914400" cy="914400"/>
            </a:xfrm>
            <a:prstGeom prst="irregularSeal1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16200000" flipH="1">
              <a:off x="1790701" y="3009898"/>
              <a:ext cx="1066797" cy="685799"/>
            </a:xfrm>
            <a:prstGeom prst="straightConnector1">
              <a:avLst/>
            </a:prstGeom>
            <a:ln>
              <a:solidFill>
                <a:srgbClr val="C00000"/>
              </a:solidFill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2552701" y="3086099"/>
              <a:ext cx="1142999" cy="457200"/>
            </a:xfrm>
            <a:prstGeom prst="straightConnector1">
              <a:avLst/>
            </a:prstGeom>
            <a:ln>
              <a:solidFill>
                <a:srgbClr val="C00000"/>
              </a:solidFill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133600" y="1828800"/>
              <a:ext cx="340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95600" y="1828800"/>
              <a:ext cx="340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15000" y="1828800"/>
              <a:ext cx="340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477000" y="1828800"/>
              <a:ext cx="340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34200" y="2514600"/>
              <a:ext cx="3513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</a:t>
              </a:r>
            </a:p>
            <a:p>
              <a:r>
                <a:rPr lang="en-US" sz="2400" dirty="0" smtClean="0"/>
                <a:t>C</a:t>
              </a:r>
              <a:endParaRPr lang="en-US" sz="2400" dirty="0"/>
            </a:p>
          </p:txBody>
        </p:sp>
      </p:grpSp>
      <p:sp>
        <p:nvSpPr>
          <p:cNvPr id="39" name="Rounded Rectangle 38"/>
          <p:cNvSpPr/>
          <p:nvPr/>
        </p:nvSpPr>
        <p:spPr bwMode="auto">
          <a:xfrm>
            <a:off x="228600" y="4057650"/>
            <a:ext cx="4381500" cy="20764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Iterations</a:t>
            </a:r>
            <a:r>
              <a:rPr lang="en-US" sz="2400" dirty="0" smtClean="0">
                <a:solidFill>
                  <a:schemeClr val="tx1"/>
                </a:solidFill>
                <a:latin typeface="Arial" pitchFamily="-112" charset="0"/>
              </a:rPr>
              <a:t> of core0 access A while core1 access B (core1 loads 1</a:t>
            </a:r>
            <a:r>
              <a:rPr lang="en-US" sz="2400" baseline="30000" dirty="0" smtClean="0">
                <a:solidFill>
                  <a:schemeClr val="tx1"/>
                </a:solidFill>
                <a:latin typeface="Arial" pitchFamily="-112" charset="0"/>
              </a:rPr>
              <a:t>st</a:t>
            </a:r>
            <a:r>
              <a:rPr lang="en-US" sz="2400" dirty="0" smtClean="0">
                <a:solidFill>
                  <a:schemeClr val="tx1"/>
                </a:solidFill>
                <a:latin typeface="Arial" pitchFamily="-112" charset="0"/>
              </a:rPr>
              <a:t> ); the later access to B by core0 is a miss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</a:pPr>
            <a:r>
              <a:rPr lang="en-US" sz="2400" dirty="0" smtClean="0">
                <a:solidFill>
                  <a:schemeClr val="tx1"/>
                </a:solidFill>
                <a:latin typeface="Arial" pitchFamily="-112" charset="0"/>
              </a:rPr>
              <a:t> Missed opportunity 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4724400" y="4057650"/>
            <a:ext cx="4267200" cy="20764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Iterations</a:t>
            </a:r>
            <a:r>
              <a:rPr lang="en-US" sz="2400" dirty="0" smtClean="0">
                <a:solidFill>
                  <a:schemeClr val="tx1"/>
                </a:solidFill>
                <a:latin typeface="Arial" pitchFamily="-112" charset="0"/>
              </a:rPr>
              <a:t> of core0 are </a:t>
            </a:r>
            <a:r>
              <a:rPr lang="en-US" sz="2400" i="1" dirty="0" smtClean="0">
                <a:solidFill>
                  <a:schemeClr val="tx1"/>
                </a:solidFill>
                <a:latin typeface="Arial" pitchFamily="-112" charset="0"/>
              </a:rPr>
              <a:t>rescheduled</a:t>
            </a:r>
            <a:r>
              <a:rPr lang="en-US" sz="2400" dirty="0" smtClean="0">
                <a:solidFill>
                  <a:schemeClr val="tx1"/>
                </a:solidFill>
                <a:latin typeface="Arial" pitchFamily="-112" charset="0"/>
              </a:rPr>
              <a:t> so that access to B by core0 is now a hit</a:t>
            </a:r>
          </a:p>
          <a:p>
            <a:endParaRPr lang="en-US" sz="2400" dirty="0" smtClean="0">
              <a:solidFill>
                <a:schemeClr val="tx1"/>
              </a:solidFill>
              <a:latin typeface="Arial" pitchFamily="-112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</a:pPr>
            <a:r>
              <a:rPr lang="en-US" sz="2400" dirty="0" smtClean="0">
                <a:solidFill>
                  <a:schemeClr val="tx1"/>
                </a:solidFill>
                <a:latin typeface="Arial" pitchFamily="-112" charset="0"/>
              </a:rPr>
              <a:t> Constructive data sharing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dirty="0" smtClean="0"/>
              <a:t>Compilation “solution”</a:t>
            </a:r>
            <a:br>
              <a:rPr lang="en-US" dirty="0" smtClean="0"/>
            </a:br>
            <a:r>
              <a:rPr lang="en-US" sz="2400" dirty="0" err="1" smtClean="0"/>
              <a:t>Kandemir</a:t>
            </a:r>
            <a:r>
              <a:rPr lang="en-US" sz="2400" dirty="0" smtClean="0"/>
              <a:t>, et.al. (PLDI’10)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76" y="2521175"/>
            <a:ext cx="4878345" cy="2414743"/>
          </a:xfrm>
        </p:spPr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Iteration-to-core mapping (assign iterations to cores) </a:t>
            </a:r>
          </a:p>
          <a:p>
            <a:pPr marL="914400" lvl="1" indent="-457200">
              <a:buNone/>
            </a:pPr>
            <a:endParaRPr lang="en-US" sz="1400" dirty="0" smtClean="0"/>
          </a:p>
          <a:p>
            <a:pPr marL="914400" lvl="1" indent="-457200">
              <a:buFont typeface="+mj-lt"/>
              <a:buAutoNum type="arabicPeriod" startAt="2"/>
            </a:pPr>
            <a:r>
              <a:rPr lang="en-US" dirty="0" smtClean="0"/>
              <a:t>Local (per core) iteration scheduling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ACM Athena Lecture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D9C4DD-936E-4FA1-810B-A5C52DB89B6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6469" y="3162957"/>
            <a:ext cx="3969357" cy="1028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1510872"/>
            <a:ext cx="8229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D0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Developed a compiler based, cache-topology aware thread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mapper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scheduler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61949" y="4556234"/>
            <a:ext cx="8553877" cy="172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0000D0"/>
              </a:buClr>
              <a:buSzPct val="80000"/>
              <a:buFont typeface="Wingdings" pitchFamily="2" charset="2"/>
              <a:buChar char="q"/>
            </a:pPr>
            <a:r>
              <a:rPr lang="en-US" sz="2800" kern="0" dirty="0" smtClean="0"/>
              <a:t>Microsoft’s Phoenix Compiler Infrastructure (code analyzer), polyhedral framework  iteration and data sets (PSU) -&gt; Omega Library -&gt; iterations assigned to the cores, Intel compiler back end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6378484" y="3600450"/>
            <a:ext cx="1066800" cy="72455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improvements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ACM Athena Lecture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D9C4DD-936E-4FA1-810B-A5C52DB89B6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7" name="Content Placeholder 8"/>
          <p:cNvGraphicFramePr>
            <a:graphicFrameLocks noGrp="1"/>
          </p:cNvGraphicFramePr>
          <p:nvPr>
            <p:ph idx="1"/>
          </p:nvPr>
        </p:nvGraphicFramePr>
        <p:xfrm>
          <a:off x="304800" y="1066800"/>
          <a:ext cx="8534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693682" y="3143250"/>
            <a:ext cx="8145518" cy="16002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/>
              <a:t>Harpertown</a:t>
            </a:r>
            <a:r>
              <a:rPr lang="en-US" sz="2800" dirty="0" smtClean="0"/>
              <a:t> – 28% and 16% over Base, Base+</a:t>
            </a:r>
          </a:p>
          <a:p>
            <a:pPr algn="ctr">
              <a:defRPr/>
            </a:pPr>
            <a:r>
              <a:rPr lang="en-US" sz="2800" dirty="0" smtClean="0"/>
              <a:t>Nehalem – 29% and 17% over Base, Base+</a:t>
            </a:r>
          </a:p>
          <a:p>
            <a:pPr algn="ctr">
              <a:defRPr/>
            </a:pPr>
            <a:r>
              <a:rPr lang="en-US" sz="2800" dirty="0" err="1" smtClean="0"/>
              <a:t>Dunnington</a:t>
            </a:r>
            <a:r>
              <a:rPr lang="en-US" sz="2800" dirty="0" smtClean="0"/>
              <a:t> – 30% and 21% over Base, Base+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2010 ACM Athena Lecture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D9C4DD-936E-4FA1-810B-A5C52DB89B6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187261"/>
            <a:ext cx="8229600" cy="154239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But most </a:t>
            </a:r>
            <a:r>
              <a:rPr lang="en-US" dirty="0" err="1" smtClean="0"/>
              <a:t>multicores</a:t>
            </a:r>
            <a:r>
              <a:rPr lang="en-US" dirty="0" smtClean="0"/>
              <a:t> are likely to be running </a:t>
            </a:r>
            <a:r>
              <a:rPr lang="en-US" b="1" dirty="0" smtClean="0"/>
              <a:t>both</a:t>
            </a:r>
            <a:r>
              <a:rPr lang="en-US" dirty="0" smtClean="0"/>
              <a:t> multithreaded and single-threaded apps at the same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forces at work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799" y="1295132"/>
          <a:ext cx="611211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379"/>
                <a:gridCol w="742908"/>
                <a:gridCol w="759794"/>
                <a:gridCol w="776676"/>
                <a:gridCol w="759794"/>
                <a:gridCol w="79356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Tech node (nm)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Integ</a:t>
                      </a:r>
                      <a:r>
                        <a:rPr lang="en-US" b="1" baseline="0" dirty="0" smtClean="0"/>
                        <a:t> capacity (BT)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256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31803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2010 ACM Athena Lecture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86500"/>
            <a:ext cx="2133600" cy="457200"/>
          </a:xfrm>
        </p:spPr>
        <p:txBody>
          <a:bodyPr/>
          <a:lstStyle/>
          <a:p>
            <a:pPr>
              <a:defRPr/>
            </a:pPr>
            <a:fld id="{2BD9C4DD-936E-4FA1-810B-A5C52DB89B6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4994" y="2510049"/>
            <a:ext cx="2719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The Technology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1780187"/>
            <a:ext cx="2203938" cy="97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Power Wall</a:t>
            </a:r>
            <a:endParaRPr lang="en-US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40834" y="3141859"/>
            <a:ext cx="2583366" cy="1497724"/>
            <a:chOff x="3633554" y="3421411"/>
            <a:chExt cx="3120086" cy="1497724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2" name="6-Point Star 11"/>
            <p:cNvSpPr/>
            <p:nvPr/>
          </p:nvSpPr>
          <p:spPr bwMode="auto">
            <a:xfrm>
              <a:off x="3633554" y="3421411"/>
              <a:ext cx="3120086" cy="1497724"/>
            </a:xfrm>
            <a:prstGeom prst="star6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4434" y="3893191"/>
              <a:ext cx="242377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chemeClr val="bg1"/>
                  </a:solidFill>
                </a:rPr>
                <a:t>Multicores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1505" name="Chart Placeholder 3"/>
          <p:cNvGraphicFramePr>
            <a:graphicFrameLocks noGrp="1"/>
          </p:cNvGraphicFramePr>
          <p:nvPr/>
        </p:nvGraphicFramePr>
        <p:xfrm>
          <a:off x="3300907" y="2544812"/>
          <a:ext cx="5862143" cy="5818138"/>
        </p:xfrm>
        <a:graphic>
          <a:graphicData uri="http://schemas.openxmlformats.org/presentationml/2006/ole">
            <p:oleObj spid="_x0000_s21505" r:id="rId4" imgW="5078408" imgH="5560034" progId="Excel.Sheet.8">
              <p:embed/>
            </p:oleObj>
          </a:graphicData>
        </a:graphic>
      </p:graphicFrame>
      <p:grpSp>
        <p:nvGrpSpPr>
          <p:cNvPr id="153" name="Group 152"/>
          <p:cNvGrpSpPr/>
          <p:nvPr/>
        </p:nvGrpSpPr>
        <p:grpSpPr>
          <a:xfrm>
            <a:off x="3733800" y="2640062"/>
            <a:ext cx="4953000" cy="4572000"/>
            <a:chOff x="3733800" y="2640062"/>
            <a:chExt cx="4953000" cy="4572000"/>
          </a:xfrm>
        </p:grpSpPr>
        <p:graphicFrame>
          <p:nvGraphicFramePr>
            <p:cNvPr id="150" name="Chart Placeholder 3"/>
            <p:cNvGraphicFramePr>
              <a:graphicFrameLocks/>
            </p:cNvGraphicFramePr>
            <p:nvPr/>
          </p:nvGraphicFramePr>
          <p:xfrm>
            <a:off x="3733800" y="2640062"/>
            <a:ext cx="4953000" cy="45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151" name="Straight Connector 150"/>
            <p:cNvCxnSpPr>
              <a:cxnSpLocks noChangeShapeType="1"/>
            </p:cNvCxnSpPr>
            <p:nvPr/>
          </p:nvCxnSpPr>
          <p:spPr bwMode="auto">
            <a:xfrm>
              <a:off x="4457699" y="3194539"/>
              <a:ext cx="4229101" cy="0"/>
            </a:xfrm>
            <a:prstGeom prst="line">
              <a:avLst/>
            </a:prstGeom>
            <a:noFill/>
            <a:ln w="38100" algn="ctr">
              <a:solidFill>
                <a:srgbClr val="FFC000"/>
              </a:solidFill>
              <a:round/>
              <a:headEnd/>
              <a:tailEnd/>
            </a:ln>
          </p:spPr>
        </p:cxnSp>
      </p:grpSp>
      <p:sp>
        <p:nvSpPr>
          <p:cNvPr id="154" name="TextBox 153"/>
          <p:cNvSpPr txBox="1"/>
          <p:nvPr/>
        </p:nvSpPr>
        <p:spPr>
          <a:xfrm>
            <a:off x="592018" y="4927818"/>
            <a:ext cx="25321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Keep on performance curve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4" grpId="0"/>
      <p:bldP spid="154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laptop, desktop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80697"/>
          </a:xfrm>
        </p:spPr>
        <p:txBody>
          <a:bodyPr/>
          <a:lstStyle/>
          <a:p>
            <a:pPr lvl="0"/>
            <a:r>
              <a:rPr lang="en-US" dirty="0" smtClean="0"/>
              <a:t>Have both thread contention and thread sharing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2010 ACM Athena Lecture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16868"/>
            <a:ext cx="2133600" cy="457200"/>
          </a:xfrm>
        </p:spPr>
        <p:txBody>
          <a:bodyPr/>
          <a:lstStyle/>
          <a:p>
            <a:pPr>
              <a:defRPr/>
            </a:pPr>
            <a:fld id="{2BD9C4DD-936E-4FA1-810B-A5C52DB89B6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331072" y="2768171"/>
            <a:ext cx="4070140" cy="322142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" name="Group 15"/>
          <p:cNvGrpSpPr/>
          <p:nvPr/>
        </p:nvGrpSpPr>
        <p:grpSpPr>
          <a:xfrm>
            <a:off x="402725" y="2917935"/>
            <a:ext cx="3903891" cy="2898231"/>
            <a:chOff x="434263" y="1736842"/>
            <a:chExt cx="3903891" cy="2898231"/>
          </a:xfrm>
        </p:grpSpPr>
        <p:sp>
          <p:nvSpPr>
            <p:cNvPr id="17" name="Oval 16"/>
            <p:cNvSpPr/>
            <p:nvPr/>
          </p:nvSpPr>
          <p:spPr bwMode="auto">
            <a:xfrm>
              <a:off x="501682" y="1736849"/>
              <a:ext cx="846608" cy="6355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rPr>
                <a:t>C1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16" name="Group 60"/>
            <p:cNvGrpSpPr/>
            <p:nvPr/>
          </p:nvGrpSpPr>
          <p:grpSpPr>
            <a:xfrm>
              <a:off x="457200" y="2160573"/>
              <a:ext cx="443461" cy="331076"/>
              <a:chOff x="1295400" y="2743200"/>
              <a:chExt cx="838200" cy="609600"/>
            </a:xfrm>
          </p:grpSpPr>
          <p:sp>
            <p:nvSpPr>
              <p:cNvPr id="67" name="Rounded Rectangle 66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68" name="TextBox 11"/>
              <p:cNvSpPr txBox="1"/>
              <p:nvPr/>
            </p:nvSpPr>
            <p:spPr>
              <a:xfrm>
                <a:off x="1295400" y="2819399"/>
                <a:ext cx="838200" cy="510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8" name="Group 66"/>
            <p:cNvGrpSpPr/>
            <p:nvPr/>
          </p:nvGrpSpPr>
          <p:grpSpPr>
            <a:xfrm>
              <a:off x="932193" y="2160576"/>
              <a:ext cx="489335" cy="331077"/>
              <a:chOff x="1268294" y="2743200"/>
              <a:chExt cx="924907" cy="609600"/>
            </a:xfrm>
          </p:grpSpPr>
          <p:sp>
            <p:nvSpPr>
              <p:cNvPr id="65" name="Rounded Rectangle 8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66" name="TextBox 9"/>
              <p:cNvSpPr txBox="1"/>
              <p:nvPr/>
            </p:nvSpPr>
            <p:spPr>
              <a:xfrm>
                <a:off x="1268294" y="2819395"/>
                <a:ext cx="924907" cy="51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9" name="Group 81"/>
            <p:cNvGrpSpPr/>
            <p:nvPr/>
          </p:nvGrpSpPr>
          <p:grpSpPr>
            <a:xfrm>
              <a:off x="434263" y="2845493"/>
              <a:ext cx="932795" cy="591390"/>
              <a:chOff x="434263" y="3208111"/>
              <a:chExt cx="932795" cy="591390"/>
            </a:xfrm>
          </p:grpSpPr>
          <p:sp>
            <p:nvSpPr>
              <p:cNvPr id="63" name="Rounded Rectangle 62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1" name="Oval 20"/>
            <p:cNvSpPr/>
            <p:nvPr/>
          </p:nvSpPr>
          <p:spPr bwMode="auto">
            <a:xfrm>
              <a:off x="1466010" y="1736846"/>
              <a:ext cx="846608" cy="6355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rPr>
                <a:t>C2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421528" y="2160570"/>
              <a:ext cx="443461" cy="331076"/>
              <a:chOff x="1295400" y="2743200"/>
              <a:chExt cx="838200" cy="609600"/>
            </a:xfrm>
          </p:grpSpPr>
          <p:sp>
            <p:nvSpPr>
              <p:cNvPr id="61" name="Rounded Rectangle 60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295400" y="2819399"/>
                <a:ext cx="838200" cy="510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2" name="Group 66"/>
            <p:cNvGrpSpPr/>
            <p:nvPr/>
          </p:nvGrpSpPr>
          <p:grpSpPr>
            <a:xfrm>
              <a:off x="1896521" y="2160573"/>
              <a:ext cx="489335" cy="331077"/>
              <a:chOff x="1268294" y="2743200"/>
              <a:chExt cx="924907" cy="609600"/>
            </a:xfrm>
          </p:grpSpPr>
          <p:sp>
            <p:nvSpPr>
              <p:cNvPr id="59" name="Rounded Rectangle 58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268294" y="2819395"/>
                <a:ext cx="924907" cy="51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4" name="Oval 23"/>
            <p:cNvSpPr/>
            <p:nvPr/>
          </p:nvSpPr>
          <p:spPr bwMode="auto">
            <a:xfrm>
              <a:off x="2430338" y="1736842"/>
              <a:ext cx="846608" cy="6355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rPr>
                <a:t>C3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23" name="Group 60"/>
            <p:cNvGrpSpPr/>
            <p:nvPr/>
          </p:nvGrpSpPr>
          <p:grpSpPr>
            <a:xfrm>
              <a:off x="2385856" y="2160566"/>
              <a:ext cx="443461" cy="331076"/>
              <a:chOff x="1295400" y="2743200"/>
              <a:chExt cx="838200" cy="609600"/>
            </a:xfrm>
          </p:grpSpPr>
          <p:sp>
            <p:nvSpPr>
              <p:cNvPr id="57" name="Rounded Rectangle 56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295400" y="2819399"/>
                <a:ext cx="838200" cy="510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5" name="Group 66"/>
            <p:cNvGrpSpPr/>
            <p:nvPr/>
          </p:nvGrpSpPr>
          <p:grpSpPr>
            <a:xfrm>
              <a:off x="2860849" y="2160569"/>
              <a:ext cx="489335" cy="331077"/>
              <a:chOff x="1268294" y="2743200"/>
              <a:chExt cx="924907" cy="609600"/>
            </a:xfrm>
          </p:grpSpPr>
          <p:sp>
            <p:nvSpPr>
              <p:cNvPr id="55" name="Rounded Rectangle 54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268294" y="2819395"/>
                <a:ext cx="924907" cy="51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7" name="Oval 26"/>
            <p:cNvSpPr/>
            <p:nvPr/>
          </p:nvSpPr>
          <p:spPr bwMode="auto">
            <a:xfrm>
              <a:off x="3418308" y="1736849"/>
              <a:ext cx="846608" cy="6355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rPr>
                <a:t>C4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26" name="Group 60"/>
            <p:cNvGrpSpPr/>
            <p:nvPr/>
          </p:nvGrpSpPr>
          <p:grpSpPr>
            <a:xfrm>
              <a:off x="3373826" y="2160573"/>
              <a:ext cx="443461" cy="331076"/>
              <a:chOff x="1295400" y="2743200"/>
              <a:chExt cx="838200" cy="609600"/>
            </a:xfrm>
          </p:grpSpPr>
          <p:sp>
            <p:nvSpPr>
              <p:cNvPr id="53" name="Rounded Rectangle 52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295400" y="2819399"/>
                <a:ext cx="838200" cy="510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8" name="Group 66"/>
            <p:cNvGrpSpPr/>
            <p:nvPr/>
          </p:nvGrpSpPr>
          <p:grpSpPr>
            <a:xfrm>
              <a:off x="3848819" y="2160576"/>
              <a:ext cx="489335" cy="331077"/>
              <a:chOff x="1268294" y="2743200"/>
              <a:chExt cx="924907" cy="609600"/>
            </a:xfrm>
          </p:grpSpPr>
          <p:sp>
            <p:nvSpPr>
              <p:cNvPr id="51" name="Rounded Rectangle 50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268294" y="2819395"/>
                <a:ext cx="924907" cy="51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9" name="Group 82"/>
            <p:cNvGrpSpPr/>
            <p:nvPr/>
          </p:nvGrpSpPr>
          <p:grpSpPr>
            <a:xfrm>
              <a:off x="1398590" y="2845493"/>
              <a:ext cx="932795" cy="591390"/>
              <a:chOff x="434263" y="3208111"/>
              <a:chExt cx="932795" cy="591390"/>
            </a:xfrm>
          </p:grpSpPr>
          <p:sp>
            <p:nvSpPr>
              <p:cNvPr id="49" name="Rounded Rectangle 48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0" name="Group 86"/>
            <p:cNvGrpSpPr/>
            <p:nvPr/>
          </p:nvGrpSpPr>
          <p:grpSpPr>
            <a:xfrm>
              <a:off x="2362919" y="2845493"/>
              <a:ext cx="932795" cy="591390"/>
              <a:chOff x="434263" y="3208111"/>
              <a:chExt cx="932795" cy="591390"/>
            </a:xfrm>
          </p:grpSpPr>
          <p:sp>
            <p:nvSpPr>
              <p:cNvPr id="47" name="Rounded Rectangle 46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1" name="Group 89"/>
            <p:cNvGrpSpPr/>
            <p:nvPr/>
          </p:nvGrpSpPr>
          <p:grpSpPr>
            <a:xfrm>
              <a:off x="3350184" y="2845493"/>
              <a:ext cx="932795" cy="591390"/>
              <a:chOff x="434263" y="3208111"/>
              <a:chExt cx="932795" cy="591390"/>
            </a:xfrm>
          </p:grpSpPr>
          <p:sp>
            <p:nvSpPr>
              <p:cNvPr id="45" name="Rounded Rectangle 44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2" name="Group 99"/>
            <p:cNvGrpSpPr/>
            <p:nvPr/>
          </p:nvGrpSpPr>
          <p:grpSpPr>
            <a:xfrm>
              <a:off x="908544" y="2478949"/>
              <a:ext cx="2954616" cy="366544"/>
              <a:chOff x="908544" y="2478949"/>
              <a:chExt cx="2954616" cy="469195"/>
            </a:xfrm>
          </p:grpSpPr>
          <p:sp>
            <p:nvSpPr>
              <p:cNvPr id="41" name="Up-Down Arrow 40"/>
              <p:cNvSpPr/>
              <p:nvPr/>
            </p:nvSpPr>
            <p:spPr bwMode="auto">
              <a:xfrm>
                <a:off x="908544" y="2491653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Up-Down Arrow 41"/>
              <p:cNvSpPr/>
              <p:nvPr/>
            </p:nvSpPr>
            <p:spPr bwMode="auto">
              <a:xfrm>
                <a:off x="1872872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Up-Down Arrow 42"/>
              <p:cNvSpPr/>
              <p:nvPr/>
            </p:nvSpPr>
            <p:spPr bwMode="auto">
              <a:xfrm>
                <a:off x="2829317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Up-Down Arrow 43"/>
              <p:cNvSpPr/>
              <p:nvPr/>
            </p:nvSpPr>
            <p:spPr bwMode="auto">
              <a:xfrm>
                <a:off x="3817287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4" name="Rounded Rectangle 33"/>
            <p:cNvSpPr/>
            <p:nvPr/>
          </p:nvSpPr>
          <p:spPr bwMode="auto">
            <a:xfrm>
              <a:off x="505754" y="3846783"/>
              <a:ext cx="3749351" cy="78829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5754" y="3993841"/>
              <a:ext cx="3749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L3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3" name="Group 100"/>
            <p:cNvGrpSpPr/>
            <p:nvPr/>
          </p:nvGrpSpPr>
          <p:grpSpPr>
            <a:xfrm>
              <a:off x="932193" y="3468415"/>
              <a:ext cx="2954616" cy="366544"/>
              <a:chOff x="908544" y="2478949"/>
              <a:chExt cx="2954616" cy="469195"/>
            </a:xfrm>
          </p:grpSpPr>
          <p:sp>
            <p:nvSpPr>
              <p:cNvPr id="37" name="Up-Down Arrow 36"/>
              <p:cNvSpPr/>
              <p:nvPr/>
            </p:nvSpPr>
            <p:spPr bwMode="auto">
              <a:xfrm>
                <a:off x="908544" y="2491653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Up-Down Arrow 37"/>
              <p:cNvSpPr/>
              <p:nvPr/>
            </p:nvSpPr>
            <p:spPr bwMode="auto">
              <a:xfrm>
                <a:off x="1872872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Up-Down Arrow 38"/>
              <p:cNvSpPr/>
              <p:nvPr/>
            </p:nvSpPr>
            <p:spPr bwMode="auto">
              <a:xfrm>
                <a:off x="2829317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Up-Down Arrow 39"/>
              <p:cNvSpPr/>
              <p:nvPr/>
            </p:nvSpPr>
            <p:spPr bwMode="auto">
              <a:xfrm>
                <a:off x="3817287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69" name="Rectangle 68"/>
          <p:cNvSpPr/>
          <p:nvPr/>
        </p:nvSpPr>
        <p:spPr bwMode="auto">
          <a:xfrm>
            <a:off x="4792896" y="2768171"/>
            <a:ext cx="4070140" cy="322142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6" name="Group 69"/>
          <p:cNvGrpSpPr/>
          <p:nvPr/>
        </p:nvGrpSpPr>
        <p:grpSpPr>
          <a:xfrm>
            <a:off x="4864549" y="2917935"/>
            <a:ext cx="3903891" cy="2898231"/>
            <a:chOff x="434263" y="1736842"/>
            <a:chExt cx="3903891" cy="2898231"/>
          </a:xfrm>
        </p:grpSpPr>
        <p:sp>
          <p:nvSpPr>
            <p:cNvPr id="71" name="Oval 70"/>
            <p:cNvSpPr/>
            <p:nvPr/>
          </p:nvSpPr>
          <p:spPr bwMode="auto">
            <a:xfrm>
              <a:off x="501682" y="1736849"/>
              <a:ext cx="846608" cy="6355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rPr>
                <a:t>C5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70" name="Group 60"/>
            <p:cNvGrpSpPr/>
            <p:nvPr/>
          </p:nvGrpSpPr>
          <p:grpSpPr>
            <a:xfrm>
              <a:off x="457200" y="2160573"/>
              <a:ext cx="443461" cy="331076"/>
              <a:chOff x="1295400" y="2743200"/>
              <a:chExt cx="838200" cy="609600"/>
            </a:xfrm>
          </p:grpSpPr>
          <p:sp>
            <p:nvSpPr>
              <p:cNvPr id="121" name="Rounded Rectangle 120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1295400" y="2819399"/>
                <a:ext cx="838200" cy="510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72" name="Group 66"/>
            <p:cNvGrpSpPr/>
            <p:nvPr/>
          </p:nvGrpSpPr>
          <p:grpSpPr>
            <a:xfrm>
              <a:off x="932193" y="2160576"/>
              <a:ext cx="489335" cy="331077"/>
              <a:chOff x="1268294" y="2743200"/>
              <a:chExt cx="924907" cy="609600"/>
            </a:xfrm>
          </p:grpSpPr>
          <p:sp>
            <p:nvSpPr>
              <p:cNvPr id="119" name="Rounded Rectangle 118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1268294" y="2819395"/>
                <a:ext cx="924907" cy="51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73" name="Group 131"/>
            <p:cNvGrpSpPr/>
            <p:nvPr/>
          </p:nvGrpSpPr>
          <p:grpSpPr>
            <a:xfrm>
              <a:off x="434263" y="2845493"/>
              <a:ext cx="932795" cy="591390"/>
              <a:chOff x="434263" y="3208111"/>
              <a:chExt cx="932795" cy="591390"/>
            </a:xfrm>
          </p:grpSpPr>
          <p:sp>
            <p:nvSpPr>
              <p:cNvPr id="117" name="Rounded Rectangle 116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5" name="Oval 74"/>
            <p:cNvSpPr/>
            <p:nvPr/>
          </p:nvSpPr>
          <p:spPr bwMode="auto">
            <a:xfrm>
              <a:off x="1466010" y="1736846"/>
              <a:ext cx="846608" cy="6355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rPr>
                <a:t>C6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74" name="Group 60"/>
            <p:cNvGrpSpPr/>
            <p:nvPr/>
          </p:nvGrpSpPr>
          <p:grpSpPr>
            <a:xfrm>
              <a:off x="1421528" y="2160570"/>
              <a:ext cx="443461" cy="331076"/>
              <a:chOff x="1295400" y="2743200"/>
              <a:chExt cx="838200" cy="609600"/>
            </a:xfrm>
          </p:grpSpPr>
          <p:sp>
            <p:nvSpPr>
              <p:cNvPr id="115" name="Rounded Rectangle 114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1295400" y="2819399"/>
                <a:ext cx="838200" cy="510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76" name="Group 66"/>
            <p:cNvGrpSpPr/>
            <p:nvPr/>
          </p:nvGrpSpPr>
          <p:grpSpPr>
            <a:xfrm>
              <a:off x="1896521" y="2160573"/>
              <a:ext cx="489335" cy="331077"/>
              <a:chOff x="1268294" y="2743200"/>
              <a:chExt cx="924907" cy="609600"/>
            </a:xfrm>
          </p:grpSpPr>
          <p:sp>
            <p:nvSpPr>
              <p:cNvPr id="113" name="Rounded Rectangle 112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1268294" y="2819395"/>
                <a:ext cx="924907" cy="51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8" name="Oval 77"/>
            <p:cNvSpPr/>
            <p:nvPr/>
          </p:nvSpPr>
          <p:spPr bwMode="auto">
            <a:xfrm>
              <a:off x="2430338" y="1736842"/>
              <a:ext cx="846608" cy="6355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rPr>
                <a:t>C7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77" name="Group 60"/>
            <p:cNvGrpSpPr/>
            <p:nvPr/>
          </p:nvGrpSpPr>
          <p:grpSpPr>
            <a:xfrm>
              <a:off x="2385856" y="2160566"/>
              <a:ext cx="443461" cy="331076"/>
              <a:chOff x="1295400" y="2743200"/>
              <a:chExt cx="838200" cy="609600"/>
            </a:xfrm>
          </p:grpSpPr>
          <p:sp>
            <p:nvSpPr>
              <p:cNvPr id="111" name="Rounded Rectangle 110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1295400" y="2819399"/>
                <a:ext cx="838200" cy="510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79" name="Group 66"/>
            <p:cNvGrpSpPr/>
            <p:nvPr/>
          </p:nvGrpSpPr>
          <p:grpSpPr>
            <a:xfrm>
              <a:off x="2860849" y="2160569"/>
              <a:ext cx="489335" cy="331077"/>
              <a:chOff x="1268294" y="2743200"/>
              <a:chExt cx="924907" cy="609600"/>
            </a:xfrm>
          </p:grpSpPr>
          <p:sp>
            <p:nvSpPr>
              <p:cNvPr id="109" name="Rounded Rectangle 108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1268294" y="2819395"/>
                <a:ext cx="924907" cy="51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81" name="Oval 80"/>
            <p:cNvSpPr/>
            <p:nvPr/>
          </p:nvSpPr>
          <p:spPr bwMode="auto">
            <a:xfrm>
              <a:off x="3418308" y="1736849"/>
              <a:ext cx="846608" cy="6355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rPr>
                <a:t>C8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80" name="Group 60"/>
            <p:cNvGrpSpPr/>
            <p:nvPr/>
          </p:nvGrpSpPr>
          <p:grpSpPr>
            <a:xfrm>
              <a:off x="3373826" y="2160573"/>
              <a:ext cx="443461" cy="331076"/>
              <a:chOff x="1295400" y="2743200"/>
              <a:chExt cx="838200" cy="609600"/>
            </a:xfrm>
          </p:grpSpPr>
          <p:sp>
            <p:nvSpPr>
              <p:cNvPr id="107" name="Rounded Rectangle 106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1295400" y="2819399"/>
                <a:ext cx="838200" cy="510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2" name="Group 66"/>
            <p:cNvGrpSpPr/>
            <p:nvPr/>
          </p:nvGrpSpPr>
          <p:grpSpPr>
            <a:xfrm>
              <a:off x="3848819" y="2160576"/>
              <a:ext cx="489335" cy="331077"/>
              <a:chOff x="1268294" y="2743200"/>
              <a:chExt cx="924907" cy="609600"/>
            </a:xfrm>
          </p:grpSpPr>
          <p:sp>
            <p:nvSpPr>
              <p:cNvPr id="105" name="Rounded Rectangle 104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1268294" y="2819395"/>
                <a:ext cx="924907" cy="51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3" name="Group 165"/>
            <p:cNvGrpSpPr/>
            <p:nvPr/>
          </p:nvGrpSpPr>
          <p:grpSpPr>
            <a:xfrm>
              <a:off x="1398590" y="2845493"/>
              <a:ext cx="932795" cy="591390"/>
              <a:chOff x="434263" y="3208111"/>
              <a:chExt cx="932795" cy="591390"/>
            </a:xfrm>
          </p:grpSpPr>
          <p:sp>
            <p:nvSpPr>
              <p:cNvPr id="103" name="Rounded Rectangle 102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4" name="Group 166"/>
            <p:cNvGrpSpPr/>
            <p:nvPr/>
          </p:nvGrpSpPr>
          <p:grpSpPr>
            <a:xfrm>
              <a:off x="2362919" y="2845493"/>
              <a:ext cx="932795" cy="591390"/>
              <a:chOff x="434263" y="3208111"/>
              <a:chExt cx="932795" cy="591390"/>
            </a:xfrm>
          </p:grpSpPr>
          <p:sp>
            <p:nvSpPr>
              <p:cNvPr id="101" name="Rounded Rectangle 100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5" name="Group 167"/>
            <p:cNvGrpSpPr/>
            <p:nvPr/>
          </p:nvGrpSpPr>
          <p:grpSpPr>
            <a:xfrm>
              <a:off x="3350184" y="2845493"/>
              <a:ext cx="932795" cy="591390"/>
              <a:chOff x="434263" y="3208111"/>
              <a:chExt cx="932795" cy="591390"/>
            </a:xfrm>
          </p:grpSpPr>
          <p:sp>
            <p:nvSpPr>
              <p:cNvPr id="99" name="Rounded Rectangle 98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6" name="Group 168"/>
            <p:cNvGrpSpPr/>
            <p:nvPr/>
          </p:nvGrpSpPr>
          <p:grpSpPr>
            <a:xfrm>
              <a:off x="908544" y="2478949"/>
              <a:ext cx="2954616" cy="366544"/>
              <a:chOff x="908544" y="2478949"/>
              <a:chExt cx="2954616" cy="469195"/>
            </a:xfrm>
          </p:grpSpPr>
          <p:sp>
            <p:nvSpPr>
              <p:cNvPr id="95" name="Up-Down Arrow 94"/>
              <p:cNvSpPr/>
              <p:nvPr/>
            </p:nvSpPr>
            <p:spPr bwMode="auto">
              <a:xfrm>
                <a:off x="908544" y="2491653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Up-Down Arrow 95"/>
              <p:cNvSpPr/>
              <p:nvPr/>
            </p:nvSpPr>
            <p:spPr bwMode="auto">
              <a:xfrm>
                <a:off x="1872872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Up-Down Arrow 96"/>
              <p:cNvSpPr/>
              <p:nvPr/>
            </p:nvSpPr>
            <p:spPr bwMode="auto">
              <a:xfrm>
                <a:off x="2829317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Up-Down Arrow 97"/>
              <p:cNvSpPr/>
              <p:nvPr/>
            </p:nvSpPr>
            <p:spPr bwMode="auto">
              <a:xfrm>
                <a:off x="3817287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88" name="Rounded Rectangle 87"/>
            <p:cNvSpPr/>
            <p:nvPr/>
          </p:nvSpPr>
          <p:spPr bwMode="auto">
            <a:xfrm>
              <a:off x="505754" y="3846783"/>
              <a:ext cx="3749351" cy="78829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05754" y="3993841"/>
              <a:ext cx="3749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L3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87" name="Group 171"/>
            <p:cNvGrpSpPr/>
            <p:nvPr/>
          </p:nvGrpSpPr>
          <p:grpSpPr>
            <a:xfrm>
              <a:off x="932193" y="3468415"/>
              <a:ext cx="2954616" cy="366544"/>
              <a:chOff x="908544" y="2478949"/>
              <a:chExt cx="2954616" cy="469195"/>
            </a:xfrm>
          </p:grpSpPr>
          <p:sp>
            <p:nvSpPr>
              <p:cNvPr id="91" name="Up-Down Arrow 90"/>
              <p:cNvSpPr/>
              <p:nvPr/>
            </p:nvSpPr>
            <p:spPr bwMode="auto">
              <a:xfrm>
                <a:off x="908544" y="2491653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2" name="Up-Down Arrow 91"/>
              <p:cNvSpPr/>
              <p:nvPr/>
            </p:nvSpPr>
            <p:spPr bwMode="auto">
              <a:xfrm>
                <a:off x="1872872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3" name="Up-Down Arrow 92"/>
              <p:cNvSpPr/>
              <p:nvPr/>
            </p:nvSpPr>
            <p:spPr bwMode="auto">
              <a:xfrm>
                <a:off x="2829317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Up-Down Arrow 93"/>
              <p:cNvSpPr/>
              <p:nvPr/>
            </p:nvSpPr>
            <p:spPr bwMode="auto">
              <a:xfrm>
                <a:off x="3817287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>
            <a:off x="719126" y="2431185"/>
            <a:ext cx="7842002" cy="792881"/>
            <a:chOff x="845254" y="2793803"/>
            <a:chExt cx="7842002" cy="792881"/>
          </a:xfrm>
        </p:grpSpPr>
        <p:sp>
          <p:nvSpPr>
            <p:cNvPr id="7" name="Wave 6"/>
            <p:cNvSpPr/>
            <p:nvPr/>
          </p:nvSpPr>
          <p:spPr bwMode="auto">
            <a:xfrm rot="3780000">
              <a:off x="640455" y="3131953"/>
              <a:ext cx="643759" cy="234162"/>
            </a:xfrm>
            <a:prstGeom prst="wave">
              <a:avLst/>
            </a:prstGeom>
            <a:solidFill>
              <a:srgbClr val="C0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Wave 7"/>
            <p:cNvSpPr/>
            <p:nvPr/>
          </p:nvSpPr>
          <p:spPr bwMode="auto">
            <a:xfrm rot="3780000">
              <a:off x="1596900" y="3147720"/>
              <a:ext cx="643759" cy="234162"/>
            </a:xfrm>
            <a:prstGeom prst="wave">
              <a:avLst/>
            </a:prstGeom>
            <a:solidFill>
              <a:srgbClr val="C0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Wave 8"/>
            <p:cNvSpPr/>
            <p:nvPr/>
          </p:nvSpPr>
          <p:spPr bwMode="auto">
            <a:xfrm rot="3780000">
              <a:off x="5063986" y="3147723"/>
              <a:ext cx="643759" cy="234162"/>
            </a:xfrm>
            <a:prstGeom prst="wave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Wave 9"/>
            <p:cNvSpPr/>
            <p:nvPr/>
          </p:nvSpPr>
          <p:spPr bwMode="auto">
            <a:xfrm rot="3780000">
              <a:off x="6028315" y="3147724"/>
              <a:ext cx="643759" cy="234162"/>
            </a:xfrm>
            <a:prstGeom prst="wave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Wave 10"/>
            <p:cNvSpPr/>
            <p:nvPr/>
          </p:nvSpPr>
          <p:spPr bwMode="auto">
            <a:xfrm rot="3780000">
              <a:off x="2599328" y="2998602"/>
              <a:ext cx="643759" cy="234162"/>
            </a:xfrm>
            <a:prstGeom prst="wave">
              <a:avLst/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Wave 12"/>
            <p:cNvSpPr/>
            <p:nvPr/>
          </p:nvSpPr>
          <p:spPr bwMode="auto">
            <a:xfrm rot="3780000">
              <a:off x="6992642" y="3131949"/>
              <a:ext cx="643759" cy="234162"/>
            </a:xfrm>
            <a:prstGeom prst="wave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Wave 13"/>
            <p:cNvSpPr/>
            <p:nvPr/>
          </p:nvSpPr>
          <p:spPr bwMode="auto">
            <a:xfrm rot="3780000">
              <a:off x="7980613" y="3131948"/>
              <a:ext cx="643759" cy="234162"/>
            </a:xfrm>
            <a:prstGeom prst="wave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Wave 122"/>
            <p:cNvSpPr/>
            <p:nvPr/>
          </p:nvSpPr>
          <p:spPr bwMode="auto">
            <a:xfrm rot="3780000">
              <a:off x="5314437" y="3013708"/>
              <a:ext cx="643759" cy="234162"/>
            </a:xfrm>
            <a:prstGeom prst="wave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Wave 123"/>
            <p:cNvSpPr/>
            <p:nvPr/>
          </p:nvSpPr>
          <p:spPr bwMode="auto">
            <a:xfrm rot="3780000">
              <a:off x="6278766" y="3013708"/>
              <a:ext cx="643759" cy="234162"/>
            </a:xfrm>
            <a:prstGeom prst="wave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Wave 124"/>
            <p:cNvSpPr/>
            <p:nvPr/>
          </p:nvSpPr>
          <p:spPr bwMode="auto">
            <a:xfrm rot="3780000">
              <a:off x="8248295" y="3013709"/>
              <a:ext cx="643759" cy="234162"/>
            </a:xfrm>
            <a:prstGeom prst="wave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Wave 125"/>
            <p:cNvSpPr/>
            <p:nvPr/>
          </p:nvSpPr>
          <p:spPr bwMode="auto">
            <a:xfrm rot="3780000">
              <a:off x="7243092" y="3013708"/>
              <a:ext cx="643759" cy="234162"/>
            </a:xfrm>
            <a:prstGeom prst="wave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Wave 126"/>
            <p:cNvSpPr/>
            <p:nvPr/>
          </p:nvSpPr>
          <p:spPr bwMode="auto">
            <a:xfrm rot="3780000">
              <a:off x="870549" y="3013707"/>
              <a:ext cx="643759" cy="234162"/>
            </a:xfrm>
            <a:prstGeom prst="wave">
              <a:avLst/>
            </a:prstGeom>
            <a:solidFill>
              <a:srgbClr val="C0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Wave 127"/>
            <p:cNvSpPr/>
            <p:nvPr/>
          </p:nvSpPr>
          <p:spPr bwMode="auto">
            <a:xfrm rot="3780000">
              <a:off x="1847351" y="3013711"/>
              <a:ext cx="643759" cy="234162"/>
            </a:xfrm>
            <a:prstGeom prst="wave">
              <a:avLst/>
            </a:prstGeom>
            <a:solidFill>
              <a:srgbClr val="C0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Wave 129"/>
            <p:cNvSpPr/>
            <p:nvPr/>
          </p:nvSpPr>
          <p:spPr bwMode="auto">
            <a:xfrm rot="3780000">
              <a:off x="3691920" y="3013713"/>
              <a:ext cx="643759" cy="234162"/>
            </a:xfrm>
            <a:prstGeom prst="wave">
              <a:avLst/>
            </a:prstGeom>
            <a:solidFill>
              <a:srgbClr val="FF00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199"/>
            <a:ext cx="8229600" cy="1072055"/>
          </a:xfrm>
        </p:spPr>
        <p:txBody>
          <a:bodyPr/>
          <a:lstStyle/>
          <a:p>
            <a:r>
              <a:rPr lang="en-US" dirty="0" smtClean="0"/>
              <a:t>And have to deal with thermal emergencies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ACM Athena Lecture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D9C4DD-936E-4FA1-810B-A5C52DB89B6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346838" y="2705107"/>
            <a:ext cx="4070140" cy="322142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" name="Group 15"/>
          <p:cNvGrpSpPr/>
          <p:nvPr/>
        </p:nvGrpSpPr>
        <p:grpSpPr>
          <a:xfrm>
            <a:off x="418491" y="2854871"/>
            <a:ext cx="3903891" cy="2898231"/>
            <a:chOff x="434263" y="1736842"/>
            <a:chExt cx="3903891" cy="2898231"/>
          </a:xfrm>
        </p:grpSpPr>
        <p:sp>
          <p:nvSpPr>
            <p:cNvPr id="17" name="Oval 16"/>
            <p:cNvSpPr/>
            <p:nvPr/>
          </p:nvSpPr>
          <p:spPr bwMode="auto">
            <a:xfrm>
              <a:off x="501682" y="1736849"/>
              <a:ext cx="846608" cy="6355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rPr>
                <a:t>C1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16" name="Group 60"/>
            <p:cNvGrpSpPr/>
            <p:nvPr/>
          </p:nvGrpSpPr>
          <p:grpSpPr>
            <a:xfrm>
              <a:off x="457200" y="2160573"/>
              <a:ext cx="443461" cy="331076"/>
              <a:chOff x="1295400" y="2743200"/>
              <a:chExt cx="838200" cy="609600"/>
            </a:xfrm>
          </p:grpSpPr>
          <p:sp>
            <p:nvSpPr>
              <p:cNvPr id="67" name="Rounded Rectangle 66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68" name="TextBox 11"/>
              <p:cNvSpPr txBox="1"/>
              <p:nvPr/>
            </p:nvSpPr>
            <p:spPr>
              <a:xfrm>
                <a:off x="1295400" y="2819399"/>
                <a:ext cx="838200" cy="510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8" name="Group 66"/>
            <p:cNvGrpSpPr/>
            <p:nvPr/>
          </p:nvGrpSpPr>
          <p:grpSpPr>
            <a:xfrm>
              <a:off x="932193" y="2160576"/>
              <a:ext cx="489335" cy="331077"/>
              <a:chOff x="1268294" y="2743200"/>
              <a:chExt cx="924907" cy="609600"/>
            </a:xfrm>
          </p:grpSpPr>
          <p:sp>
            <p:nvSpPr>
              <p:cNvPr id="65" name="Rounded Rectangle 8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66" name="TextBox 9"/>
              <p:cNvSpPr txBox="1"/>
              <p:nvPr/>
            </p:nvSpPr>
            <p:spPr>
              <a:xfrm>
                <a:off x="1268294" y="2819395"/>
                <a:ext cx="924907" cy="51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9" name="Group 81"/>
            <p:cNvGrpSpPr/>
            <p:nvPr/>
          </p:nvGrpSpPr>
          <p:grpSpPr>
            <a:xfrm>
              <a:off x="434263" y="2845493"/>
              <a:ext cx="932795" cy="591390"/>
              <a:chOff x="434263" y="3208111"/>
              <a:chExt cx="932795" cy="591390"/>
            </a:xfrm>
          </p:grpSpPr>
          <p:sp>
            <p:nvSpPr>
              <p:cNvPr id="63" name="Rounded Rectangle 62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1" name="Oval 20"/>
            <p:cNvSpPr/>
            <p:nvPr/>
          </p:nvSpPr>
          <p:spPr bwMode="auto">
            <a:xfrm>
              <a:off x="1466010" y="1736846"/>
              <a:ext cx="846608" cy="6355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rPr>
                <a:t>C2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421528" y="2160570"/>
              <a:ext cx="443461" cy="331076"/>
              <a:chOff x="1295400" y="2743200"/>
              <a:chExt cx="838200" cy="609600"/>
            </a:xfrm>
          </p:grpSpPr>
          <p:sp>
            <p:nvSpPr>
              <p:cNvPr id="61" name="Rounded Rectangle 60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295400" y="2819399"/>
                <a:ext cx="838200" cy="510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2" name="Group 66"/>
            <p:cNvGrpSpPr/>
            <p:nvPr/>
          </p:nvGrpSpPr>
          <p:grpSpPr>
            <a:xfrm>
              <a:off x="1896521" y="2160573"/>
              <a:ext cx="489335" cy="331077"/>
              <a:chOff x="1268294" y="2743200"/>
              <a:chExt cx="924907" cy="609600"/>
            </a:xfrm>
          </p:grpSpPr>
          <p:sp>
            <p:nvSpPr>
              <p:cNvPr id="59" name="Rounded Rectangle 58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268294" y="2819395"/>
                <a:ext cx="924907" cy="51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4" name="Oval 23"/>
            <p:cNvSpPr/>
            <p:nvPr/>
          </p:nvSpPr>
          <p:spPr bwMode="auto">
            <a:xfrm>
              <a:off x="2430338" y="1736842"/>
              <a:ext cx="846608" cy="6355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rPr>
                <a:t>C3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23" name="Group 60"/>
            <p:cNvGrpSpPr/>
            <p:nvPr/>
          </p:nvGrpSpPr>
          <p:grpSpPr>
            <a:xfrm>
              <a:off x="2385856" y="2160566"/>
              <a:ext cx="443461" cy="331076"/>
              <a:chOff x="1295400" y="2743200"/>
              <a:chExt cx="838200" cy="609600"/>
            </a:xfrm>
          </p:grpSpPr>
          <p:sp>
            <p:nvSpPr>
              <p:cNvPr id="57" name="Rounded Rectangle 56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295400" y="2819399"/>
                <a:ext cx="838200" cy="510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5" name="Group 66"/>
            <p:cNvGrpSpPr/>
            <p:nvPr/>
          </p:nvGrpSpPr>
          <p:grpSpPr>
            <a:xfrm>
              <a:off x="2860849" y="2160569"/>
              <a:ext cx="489335" cy="331077"/>
              <a:chOff x="1268294" y="2743200"/>
              <a:chExt cx="924907" cy="609600"/>
            </a:xfrm>
          </p:grpSpPr>
          <p:sp>
            <p:nvSpPr>
              <p:cNvPr id="55" name="Rounded Rectangle 54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268294" y="2819395"/>
                <a:ext cx="924907" cy="51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7" name="Oval 26"/>
            <p:cNvSpPr/>
            <p:nvPr/>
          </p:nvSpPr>
          <p:spPr bwMode="auto">
            <a:xfrm>
              <a:off x="3418308" y="1736849"/>
              <a:ext cx="846608" cy="6355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rPr>
                <a:t>C4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26" name="Group 60"/>
            <p:cNvGrpSpPr/>
            <p:nvPr/>
          </p:nvGrpSpPr>
          <p:grpSpPr>
            <a:xfrm>
              <a:off x="3373826" y="2160573"/>
              <a:ext cx="443461" cy="331076"/>
              <a:chOff x="1295400" y="2743200"/>
              <a:chExt cx="838200" cy="609600"/>
            </a:xfrm>
          </p:grpSpPr>
          <p:sp>
            <p:nvSpPr>
              <p:cNvPr id="53" name="Rounded Rectangle 52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295400" y="2819399"/>
                <a:ext cx="838200" cy="510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8" name="Group 66"/>
            <p:cNvGrpSpPr/>
            <p:nvPr/>
          </p:nvGrpSpPr>
          <p:grpSpPr>
            <a:xfrm>
              <a:off x="3848819" y="2160576"/>
              <a:ext cx="489335" cy="331077"/>
              <a:chOff x="1268294" y="2743200"/>
              <a:chExt cx="924907" cy="609600"/>
            </a:xfrm>
          </p:grpSpPr>
          <p:sp>
            <p:nvSpPr>
              <p:cNvPr id="51" name="Rounded Rectangle 50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268294" y="2819395"/>
                <a:ext cx="924907" cy="51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9" name="Group 82"/>
            <p:cNvGrpSpPr/>
            <p:nvPr/>
          </p:nvGrpSpPr>
          <p:grpSpPr>
            <a:xfrm>
              <a:off x="1398590" y="2845493"/>
              <a:ext cx="932795" cy="591390"/>
              <a:chOff x="434263" y="3208111"/>
              <a:chExt cx="932795" cy="591390"/>
            </a:xfrm>
          </p:grpSpPr>
          <p:sp>
            <p:nvSpPr>
              <p:cNvPr id="49" name="Rounded Rectangle 48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0" name="Group 86"/>
            <p:cNvGrpSpPr/>
            <p:nvPr/>
          </p:nvGrpSpPr>
          <p:grpSpPr>
            <a:xfrm>
              <a:off x="2362919" y="2845493"/>
              <a:ext cx="932795" cy="591390"/>
              <a:chOff x="434263" y="3208111"/>
              <a:chExt cx="932795" cy="591390"/>
            </a:xfrm>
          </p:grpSpPr>
          <p:sp>
            <p:nvSpPr>
              <p:cNvPr id="47" name="Rounded Rectangle 46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1" name="Group 89"/>
            <p:cNvGrpSpPr/>
            <p:nvPr/>
          </p:nvGrpSpPr>
          <p:grpSpPr>
            <a:xfrm>
              <a:off x="3350184" y="2845493"/>
              <a:ext cx="932795" cy="591390"/>
              <a:chOff x="434263" y="3208111"/>
              <a:chExt cx="932795" cy="591390"/>
            </a:xfrm>
          </p:grpSpPr>
          <p:sp>
            <p:nvSpPr>
              <p:cNvPr id="45" name="Rounded Rectangle 44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2" name="Group 99"/>
            <p:cNvGrpSpPr/>
            <p:nvPr/>
          </p:nvGrpSpPr>
          <p:grpSpPr>
            <a:xfrm>
              <a:off x="908544" y="2478949"/>
              <a:ext cx="2954616" cy="366544"/>
              <a:chOff x="908544" y="2478949"/>
              <a:chExt cx="2954616" cy="469195"/>
            </a:xfrm>
          </p:grpSpPr>
          <p:sp>
            <p:nvSpPr>
              <p:cNvPr id="41" name="Up-Down Arrow 40"/>
              <p:cNvSpPr/>
              <p:nvPr/>
            </p:nvSpPr>
            <p:spPr bwMode="auto">
              <a:xfrm>
                <a:off x="908544" y="2491653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Up-Down Arrow 41"/>
              <p:cNvSpPr/>
              <p:nvPr/>
            </p:nvSpPr>
            <p:spPr bwMode="auto">
              <a:xfrm>
                <a:off x="1872872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Up-Down Arrow 42"/>
              <p:cNvSpPr/>
              <p:nvPr/>
            </p:nvSpPr>
            <p:spPr bwMode="auto">
              <a:xfrm>
                <a:off x="2829317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Up-Down Arrow 43"/>
              <p:cNvSpPr/>
              <p:nvPr/>
            </p:nvSpPr>
            <p:spPr bwMode="auto">
              <a:xfrm>
                <a:off x="3817287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4" name="Rounded Rectangle 33"/>
            <p:cNvSpPr/>
            <p:nvPr/>
          </p:nvSpPr>
          <p:spPr bwMode="auto">
            <a:xfrm>
              <a:off x="505754" y="3846783"/>
              <a:ext cx="3749351" cy="78829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5754" y="3993841"/>
              <a:ext cx="3749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L3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3" name="Group 100"/>
            <p:cNvGrpSpPr/>
            <p:nvPr/>
          </p:nvGrpSpPr>
          <p:grpSpPr>
            <a:xfrm>
              <a:off x="932193" y="3468415"/>
              <a:ext cx="2954616" cy="366544"/>
              <a:chOff x="908544" y="2478949"/>
              <a:chExt cx="2954616" cy="469195"/>
            </a:xfrm>
          </p:grpSpPr>
          <p:sp>
            <p:nvSpPr>
              <p:cNvPr id="37" name="Up-Down Arrow 36"/>
              <p:cNvSpPr/>
              <p:nvPr/>
            </p:nvSpPr>
            <p:spPr bwMode="auto">
              <a:xfrm>
                <a:off x="908544" y="2491653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Up-Down Arrow 37"/>
              <p:cNvSpPr/>
              <p:nvPr/>
            </p:nvSpPr>
            <p:spPr bwMode="auto">
              <a:xfrm>
                <a:off x="1872872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Up-Down Arrow 38"/>
              <p:cNvSpPr/>
              <p:nvPr/>
            </p:nvSpPr>
            <p:spPr bwMode="auto">
              <a:xfrm>
                <a:off x="2829317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Up-Down Arrow 39"/>
              <p:cNvSpPr/>
              <p:nvPr/>
            </p:nvSpPr>
            <p:spPr bwMode="auto">
              <a:xfrm>
                <a:off x="3817287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69" name="Rectangle 68"/>
          <p:cNvSpPr/>
          <p:nvPr/>
        </p:nvSpPr>
        <p:spPr bwMode="auto">
          <a:xfrm>
            <a:off x="4808662" y="2705107"/>
            <a:ext cx="4070140" cy="322142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6" name="Group 69"/>
          <p:cNvGrpSpPr/>
          <p:nvPr/>
        </p:nvGrpSpPr>
        <p:grpSpPr>
          <a:xfrm>
            <a:off x="4880315" y="2854871"/>
            <a:ext cx="3903891" cy="2898231"/>
            <a:chOff x="434263" y="1736842"/>
            <a:chExt cx="3903891" cy="2898231"/>
          </a:xfrm>
        </p:grpSpPr>
        <p:sp>
          <p:nvSpPr>
            <p:cNvPr id="71" name="Oval 70"/>
            <p:cNvSpPr/>
            <p:nvPr/>
          </p:nvSpPr>
          <p:spPr bwMode="auto">
            <a:xfrm>
              <a:off x="501682" y="1736849"/>
              <a:ext cx="846608" cy="6355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rPr>
                <a:t>C5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70" name="Group 60"/>
            <p:cNvGrpSpPr/>
            <p:nvPr/>
          </p:nvGrpSpPr>
          <p:grpSpPr>
            <a:xfrm>
              <a:off x="457200" y="2160573"/>
              <a:ext cx="443461" cy="331076"/>
              <a:chOff x="1295400" y="2743200"/>
              <a:chExt cx="838200" cy="609600"/>
            </a:xfrm>
          </p:grpSpPr>
          <p:sp>
            <p:nvSpPr>
              <p:cNvPr id="121" name="Rounded Rectangle 120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1295400" y="2819399"/>
                <a:ext cx="838200" cy="510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72" name="Group 66"/>
            <p:cNvGrpSpPr/>
            <p:nvPr/>
          </p:nvGrpSpPr>
          <p:grpSpPr>
            <a:xfrm>
              <a:off x="932193" y="2160576"/>
              <a:ext cx="489335" cy="331077"/>
              <a:chOff x="1268294" y="2743200"/>
              <a:chExt cx="924907" cy="609600"/>
            </a:xfrm>
          </p:grpSpPr>
          <p:sp>
            <p:nvSpPr>
              <p:cNvPr id="119" name="Rounded Rectangle 118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1268294" y="2819395"/>
                <a:ext cx="924907" cy="51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73" name="Group 131"/>
            <p:cNvGrpSpPr/>
            <p:nvPr/>
          </p:nvGrpSpPr>
          <p:grpSpPr>
            <a:xfrm>
              <a:off x="434263" y="2845493"/>
              <a:ext cx="932795" cy="591390"/>
              <a:chOff x="434263" y="3208111"/>
              <a:chExt cx="932795" cy="591390"/>
            </a:xfrm>
          </p:grpSpPr>
          <p:sp>
            <p:nvSpPr>
              <p:cNvPr id="117" name="Rounded Rectangle 116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5" name="Oval 74"/>
            <p:cNvSpPr/>
            <p:nvPr/>
          </p:nvSpPr>
          <p:spPr bwMode="auto">
            <a:xfrm>
              <a:off x="1466010" y="1736846"/>
              <a:ext cx="846608" cy="6355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rPr>
                <a:t>C6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74" name="Group 60"/>
            <p:cNvGrpSpPr/>
            <p:nvPr/>
          </p:nvGrpSpPr>
          <p:grpSpPr>
            <a:xfrm>
              <a:off x="1421528" y="2160570"/>
              <a:ext cx="443461" cy="331076"/>
              <a:chOff x="1295400" y="2743200"/>
              <a:chExt cx="838200" cy="609600"/>
            </a:xfrm>
          </p:grpSpPr>
          <p:sp>
            <p:nvSpPr>
              <p:cNvPr id="115" name="Rounded Rectangle 114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1295400" y="2819399"/>
                <a:ext cx="838200" cy="510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76" name="Group 66"/>
            <p:cNvGrpSpPr/>
            <p:nvPr/>
          </p:nvGrpSpPr>
          <p:grpSpPr>
            <a:xfrm>
              <a:off x="1896521" y="2160573"/>
              <a:ext cx="489335" cy="331077"/>
              <a:chOff x="1268294" y="2743200"/>
              <a:chExt cx="924907" cy="609600"/>
            </a:xfrm>
          </p:grpSpPr>
          <p:sp>
            <p:nvSpPr>
              <p:cNvPr id="113" name="Rounded Rectangle 112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1268294" y="2819395"/>
                <a:ext cx="924907" cy="51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8" name="Oval 77"/>
            <p:cNvSpPr/>
            <p:nvPr/>
          </p:nvSpPr>
          <p:spPr bwMode="auto">
            <a:xfrm>
              <a:off x="2430338" y="1736842"/>
              <a:ext cx="846608" cy="6355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rPr>
                <a:t>C7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77" name="Group 60"/>
            <p:cNvGrpSpPr/>
            <p:nvPr/>
          </p:nvGrpSpPr>
          <p:grpSpPr>
            <a:xfrm>
              <a:off x="2385856" y="2160566"/>
              <a:ext cx="443461" cy="331076"/>
              <a:chOff x="1295400" y="2743200"/>
              <a:chExt cx="838200" cy="609600"/>
            </a:xfrm>
          </p:grpSpPr>
          <p:sp>
            <p:nvSpPr>
              <p:cNvPr id="111" name="Rounded Rectangle 110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1295400" y="2819399"/>
                <a:ext cx="838200" cy="510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79" name="Group 66"/>
            <p:cNvGrpSpPr/>
            <p:nvPr/>
          </p:nvGrpSpPr>
          <p:grpSpPr>
            <a:xfrm>
              <a:off x="2860849" y="2160569"/>
              <a:ext cx="489335" cy="331077"/>
              <a:chOff x="1268294" y="2743200"/>
              <a:chExt cx="924907" cy="609600"/>
            </a:xfrm>
          </p:grpSpPr>
          <p:sp>
            <p:nvSpPr>
              <p:cNvPr id="109" name="Rounded Rectangle 108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1268294" y="2819395"/>
                <a:ext cx="924907" cy="51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81" name="Oval 80"/>
            <p:cNvSpPr/>
            <p:nvPr/>
          </p:nvSpPr>
          <p:spPr bwMode="auto">
            <a:xfrm>
              <a:off x="3418308" y="1736849"/>
              <a:ext cx="846608" cy="6355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rPr>
                <a:t>C8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80" name="Group 60"/>
            <p:cNvGrpSpPr/>
            <p:nvPr/>
          </p:nvGrpSpPr>
          <p:grpSpPr>
            <a:xfrm>
              <a:off x="3373826" y="2160573"/>
              <a:ext cx="443461" cy="331076"/>
              <a:chOff x="1295400" y="2743200"/>
              <a:chExt cx="838200" cy="609600"/>
            </a:xfrm>
          </p:grpSpPr>
          <p:sp>
            <p:nvSpPr>
              <p:cNvPr id="107" name="Rounded Rectangle 106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1295400" y="2819399"/>
                <a:ext cx="838200" cy="510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2" name="Group 66"/>
            <p:cNvGrpSpPr/>
            <p:nvPr/>
          </p:nvGrpSpPr>
          <p:grpSpPr>
            <a:xfrm>
              <a:off x="3848819" y="2160576"/>
              <a:ext cx="489335" cy="331077"/>
              <a:chOff x="1268294" y="2743200"/>
              <a:chExt cx="924907" cy="609600"/>
            </a:xfrm>
          </p:grpSpPr>
          <p:sp>
            <p:nvSpPr>
              <p:cNvPr id="105" name="Rounded Rectangle 104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1268294" y="2819395"/>
                <a:ext cx="924907" cy="51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3" name="Group 165"/>
            <p:cNvGrpSpPr/>
            <p:nvPr/>
          </p:nvGrpSpPr>
          <p:grpSpPr>
            <a:xfrm>
              <a:off x="1398590" y="2845493"/>
              <a:ext cx="932795" cy="591390"/>
              <a:chOff x="434263" y="3208111"/>
              <a:chExt cx="932795" cy="591390"/>
            </a:xfrm>
          </p:grpSpPr>
          <p:sp>
            <p:nvSpPr>
              <p:cNvPr id="103" name="Rounded Rectangle 102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4" name="Group 166"/>
            <p:cNvGrpSpPr/>
            <p:nvPr/>
          </p:nvGrpSpPr>
          <p:grpSpPr>
            <a:xfrm>
              <a:off x="2362919" y="2845493"/>
              <a:ext cx="932795" cy="591390"/>
              <a:chOff x="434263" y="3208111"/>
              <a:chExt cx="932795" cy="591390"/>
            </a:xfrm>
          </p:grpSpPr>
          <p:sp>
            <p:nvSpPr>
              <p:cNvPr id="101" name="Rounded Rectangle 100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5" name="Group 167"/>
            <p:cNvGrpSpPr/>
            <p:nvPr/>
          </p:nvGrpSpPr>
          <p:grpSpPr>
            <a:xfrm>
              <a:off x="3350184" y="2845493"/>
              <a:ext cx="932795" cy="591390"/>
              <a:chOff x="434263" y="3208111"/>
              <a:chExt cx="932795" cy="591390"/>
            </a:xfrm>
          </p:grpSpPr>
          <p:sp>
            <p:nvSpPr>
              <p:cNvPr id="99" name="Rounded Rectangle 98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6" name="Group 168"/>
            <p:cNvGrpSpPr/>
            <p:nvPr/>
          </p:nvGrpSpPr>
          <p:grpSpPr>
            <a:xfrm>
              <a:off x="908544" y="2478949"/>
              <a:ext cx="2954616" cy="366544"/>
              <a:chOff x="908544" y="2478949"/>
              <a:chExt cx="2954616" cy="469195"/>
            </a:xfrm>
          </p:grpSpPr>
          <p:sp>
            <p:nvSpPr>
              <p:cNvPr id="95" name="Up-Down Arrow 94"/>
              <p:cNvSpPr/>
              <p:nvPr/>
            </p:nvSpPr>
            <p:spPr bwMode="auto">
              <a:xfrm>
                <a:off x="908544" y="2491653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Up-Down Arrow 95"/>
              <p:cNvSpPr/>
              <p:nvPr/>
            </p:nvSpPr>
            <p:spPr bwMode="auto">
              <a:xfrm>
                <a:off x="1872872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Up-Down Arrow 96"/>
              <p:cNvSpPr/>
              <p:nvPr/>
            </p:nvSpPr>
            <p:spPr bwMode="auto">
              <a:xfrm>
                <a:off x="2829317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Up-Down Arrow 97"/>
              <p:cNvSpPr/>
              <p:nvPr/>
            </p:nvSpPr>
            <p:spPr bwMode="auto">
              <a:xfrm>
                <a:off x="3817287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88" name="Rounded Rectangle 87"/>
            <p:cNvSpPr/>
            <p:nvPr/>
          </p:nvSpPr>
          <p:spPr bwMode="auto">
            <a:xfrm>
              <a:off x="505754" y="3846783"/>
              <a:ext cx="3749351" cy="78829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05754" y="3993841"/>
              <a:ext cx="3749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L3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87" name="Group 171"/>
            <p:cNvGrpSpPr/>
            <p:nvPr/>
          </p:nvGrpSpPr>
          <p:grpSpPr>
            <a:xfrm>
              <a:off x="932193" y="3468415"/>
              <a:ext cx="2954616" cy="366544"/>
              <a:chOff x="908544" y="2478949"/>
              <a:chExt cx="2954616" cy="469195"/>
            </a:xfrm>
          </p:grpSpPr>
          <p:sp>
            <p:nvSpPr>
              <p:cNvPr id="91" name="Up-Down Arrow 90"/>
              <p:cNvSpPr/>
              <p:nvPr/>
            </p:nvSpPr>
            <p:spPr bwMode="auto">
              <a:xfrm>
                <a:off x="908544" y="2491653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2" name="Up-Down Arrow 91"/>
              <p:cNvSpPr/>
              <p:nvPr/>
            </p:nvSpPr>
            <p:spPr bwMode="auto">
              <a:xfrm>
                <a:off x="1872872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3" name="Up-Down Arrow 92"/>
              <p:cNvSpPr/>
              <p:nvPr/>
            </p:nvSpPr>
            <p:spPr bwMode="auto">
              <a:xfrm>
                <a:off x="2829317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Up-Down Arrow 93"/>
              <p:cNvSpPr/>
              <p:nvPr/>
            </p:nvSpPr>
            <p:spPr bwMode="auto">
              <a:xfrm>
                <a:off x="3817287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7" name="Wave 6"/>
          <p:cNvSpPr/>
          <p:nvPr/>
        </p:nvSpPr>
        <p:spPr bwMode="auto">
          <a:xfrm rot="3780000">
            <a:off x="575513" y="2382077"/>
            <a:ext cx="643759" cy="234162"/>
          </a:xfrm>
          <a:prstGeom prst="wave">
            <a:avLst/>
          </a:prstGeom>
          <a:solidFill>
            <a:srgbClr val="C0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Wave 7"/>
          <p:cNvSpPr/>
          <p:nvPr/>
        </p:nvSpPr>
        <p:spPr bwMode="auto">
          <a:xfrm rot="3780000">
            <a:off x="1531958" y="2397844"/>
            <a:ext cx="643759" cy="234162"/>
          </a:xfrm>
          <a:prstGeom prst="wave">
            <a:avLst/>
          </a:prstGeom>
          <a:solidFill>
            <a:srgbClr val="C0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Wave 8"/>
          <p:cNvSpPr/>
          <p:nvPr/>
        </p:nvSpPr>
        <p:spPr bwMode="auto">
          <a:xfrm rot="3780000">
            <a:off x="5113344" y="2397847"/>
            <a:ext cx="643759" cy="234162"/>
          </a:xfrm>
          <a:prstGeom prst="wave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Wave 9"/>
          <p:cNvSpPr/>
          <p:nvPr/>
        </p:nvSpPr>
        <p:spPr bwMode="auto">
          <a:xfrm rot="3780000">
            <a:off x="6077673" y="2397848"/>
            <a:ext cx="643759" cy="234162"/>
          </a:xfrm>
          <a:prstGeom prst="wave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Wave 10"/>
          <p:cNvSpPr/>
          <p:nvPr/>
        </p:nvSpPr>
        <p:spPr bwMode="auto">
          <a:xfrm rot="3780000">
            <a:off x="2343886" y="2477326"/>
            <a:ext cx="643759" cy="234162"/>
          </a:xfrm>
          <a:prstGeom prst="wave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Wave 11"/>
          <p:cNvSpPr/>
          <p:nvPr/>
        </p:nvSpPr>
        <p:spPr bwMode="auto">
          <a:xfrm rot="3780000">
            <a:off x="3492139" y="2382075"/>
            <a:ext cx="643759" cy="234162"/>
          </a:xfrm>
          <a:prstGeom prst="wave">
            <a:avLst/>
          </a:prstGeom>
          <a:solidFill>
            <a:srgbClr val="FF00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Wave 12"/>
          <p:cNvSpPr/>
          <p:nvPr/>
        </p:nvSpPr>
        <p:spPr bwMode="auto">
          <a:xfrm rot="3780000">
            <a:off x="7042000" y="2382073"/>
            <a:ext cx="643759" cy="234162"/>
          </a:xfrm>
          <a:prstGeom prst="wave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Wave 13"/>
          <p:cNvSpPr/>
          <p:nvPr/>
        </p:nvSpPr>
        <p:spPr bwMode="auto">
          <a:xfrm rot="3780000">
            <a:off x="8029971" y="2382072"/>
            <a:ext cx="643759" cy="234162"/>
          </a:xfrm>
          <a:prstGeom prst="wave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3" name="Picture 263" descr="MMj0236357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9209" y="2710387"/>
            <a:ext cx="447675" cy="609600"/>
          </a:xfrm>
          <a:prstGeom prst="rect">
            <a:avLst/>
          </a:prstGeom>
          <a:noFill/>
        </p:spPr>
      </p:pic>
      <p:pic>
        <p:nvPicPr>
          <p:cNvPr id="124" name="Picture 261" descr="MCAN02089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8108" y="2821892"/>
            <a:ext cx="805224" cy="879249"/>
          </a:xfrm>
          <a:prstGeom prst="rect">
            <a:avLst/>
          </a:prstGeom>
          <a:noFill/>
        </p:spPr>
      </p:pic>
      <p:sp>
        <p:nvSpPr>
          <p:cNvPr id="125" name="Wave 124"/>
          <p:cNvSpPr/>
          <p:nvPr/>
        </p:nvSpPr>
        <p:spPr bwMode="auto">
          <a:xfrm rot="3780000">
            <a:off x="369998" y="2588026"/>
            <a:ext cx="643759" cy="234162"/>
          </a:xfrm>
          <a:prstGeom prst="wave">
            <a:avLst/>
          </a:prstGeom>
          <a:solidFill>
            <a:srgbClr val="C0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Wave 125"/>
          <p:cNvSpPr/>
          <p:nvPr/>
        </p:nvSpPr>
        <p:spPr bwMode="auto">
          <a:xfrm rot="3780000">
            <a:off x="1334327" y="2593306"/>
            <a:ext cx="643759" cy="234162"/>
          </a:xfrm>
          <a:prstGeom prst="wave">
            <a:avLst/>
          </a:prstGeom>
          <a:solidFill>
            <a:srgbClr val="C0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Wave 126"/>
          <p:cNvSpPr/>
          <p:nvPr/>
        </p:nvSpPr>
        <p:spPr bwMode="auto">
          <a:xfrm rot="3780000">
            <a:off x="4853761" y="2588024"/>
            <a:ext cx="643759" cy="234162"/>
          </a:xfrm>
          <a:prstGeom prst="wave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Wave 127"/>
          <p:cNvSpPr/>
          <p:nvPr/>
        </p:nvSpPr>
        <p:spPr bwMode="auto">
          <a:xfrm rot="3780000">
            <a:off x="5816159" y="2593307"/>
            <a:ext cx="643759" cy="234162"/>
          </a:xfrm>
          <a:prstGeom prst="wave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Wave 128"/>
          <p:cNvSpPr/>
          <p:nvPr/>
        </p:nvSpPr>
        <p:spPr bwMode="auto">
          <a:xfrm rot="3780000">
            <a:off x="6791549" y="2588024"/>
            <a:ext cx="643759" cy="234162"/>
          </a:xfrm>
          <a:prstGeom prst="wave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0" name="Wave 129"/>
          <p:cNvSpPr/>
          <p:nvPr/>
        </p:nvSpPr>
        <p:spPr bwMode="auto">
          <a:xfrm rot="3780000">
            <a:off x="7779520" y="2593309"/>
            <a:ext cx="643759" cy="234162"/>
          </a:xfrm>
          <a:prstGeom prst="wave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1.11111E-6 L -0.09167 1.11111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860" y="457200"/>
            <a:ext cx="8229600" cy="609600"/>
          </a:xfrm>
        </p:spPr>
        <p:txBody>
          <a:bodyPr/>
          <a:lstStyle/>
          <a:p>
            <a:r>
              <a:rPr lang="en-US" dirty="0" smtClean="0"/>
              <a:t>And have to deal with faults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3303"/>
          </a:xfrm>
        </p:spPr>
        <p:txBody>
          <a:bodyPr/>
          <a:lstStyle/>
          <a:p>
            <a:pPr lvl="0"/>
            <a:r>
              <a:rPr lang="en-US" dirty="0" smtClean="0"/>
              <a:t>SEU, aging, … where cores have to be decommission (and possibly </a:t>
            </a:r>
            <a:r>
              <a:rPr lang="en-US" dirty="0" err="1" smtClean="0"/>
              <a:t>recommissioned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ACM Athena Lecture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D9C4DD-936E-4FA1-810B-A5C52DB89B6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346838" y="3004661"/>
            <a:ext cx="4070140" cy="322142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" name="Group 15"/>
          <p:cNvGrpSpPr/>
          <p:nvPr/>
        </p:nvGrpSpPr>
        <p:grpSpPr>
          <a:xfrm>
            <a:off x="418491" y="3154425"/>
            <a:ext cx="3903891" cy="2898231"/>
            <a:chOff x="434263" y="1736842"/>
            <a:chExt cx="3903891" cy="2898231"/>
          </a:xfrm>
        </p:grpSpPr>
        <p:sp>
          <p:nvSpPr>
            <p:cNvPr id="17" name="Oval 16"/>
            <p:cNvSpPr/>
            <p:nvPr/>
          </p:nvSpPr>
          <p:spPr bwMode="auto">
            <a:xfrm>
              <a:off x="501682" y="1736849"/>
              <a:ext cx="846608" cy="6355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rPr>
                <a:t>C1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16" name="Group 60"/>
            <p:cNvGrpSpPr/>
            <p:nvPr/>
          </p:nvGrpSpPr>
          <p:grpSpPr>
            <a:xfrm>
              <a:off x="457200" y="2160573"/>
              <a:ext cx="443461" cy="331076"/>
              <a:chOff x="1295400" y="2743200"/>
              <a:chExt cx="838200" cy="609600"/>
            </a:xfrm>
          </p:grpSpPr>
          <p:sp>
            <p:nvSpPr>
              <p:cNvPr id="67" name="Rounded Rectangle 66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68" name="TextBox 11"/>
              <p:cNvSpPr txBox="1"/>
              <p:nvPr/>
            </p:nvSpPr>
            <p:spPr>
              <a:xfrm>
                <a:off x="1295400" y="2819399"/>
                <a:ext cx="838200" cy="510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8" name="Group 66"/>
            <p:cNvGrpSpPr/>
            <p:nvPr/>
          </p:nvGrpSpPr>
          <p:grpSpPr>
            <a:xfrm>
              <a:off x="932193" y="2160576"/>
              <a:ext cx="489335" cy="331077"/>
              <a:chOff x="1268294" y="2743200"/>
              <a:chExt cx="924907" cy="609600"/>
            </a:xfrm>
          </p:grpSpPr>
          <p:sp>
            <p:nvSpPr>
              <p:cNvPr id="65" name="Rounded Rectangle 8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66" name="TextBox 9"/>
              <p:cNvSpPr txBox="1"/>
              <p:nvPr/>
            </p:nvSpPr>
            <p:spPr>
              <a:xfrm>
                <a:off x="1268294" y="2819395"/>
                <a:ext cx="924907" cy="51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9" name="Group 81"/>
            <p:cNvGrpSpPr/>
            <p:nvPr/>
          </p:nvGrpSpPr>
          <p:grpSpPr>
            <a:xfrm>
              <a:off x="434263" y="2845493"/>
              <a:ext cx="932795" cy="591390"/>
              <a:chOff x="434263" y="3208111"/>
              <a:chExt cx="932795" cy="591390"/>
            </a:xfrm>
          </p:grpSpPr>
          <p:sp>
            <p:nvSpPr>
              <p:cNvPr id="63" name="Rounded Rectangle 62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1" name="Oval 20"/>
            <p:cNvSpPr/>
            <p:nvPr/>
          </p:nvSpPr>
          <p:spPr bwMode="auto">
            <a:xfrm>
              <a:off x="1466010" y="1736846"/>
              <a:ext cx="846608" cy="6355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rPr>
                <a:t>C2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421528" y="2160570"/>
              <a:ext cx="443461" cy="331076"/>
              <a:chOff x="1295400" y="2743200"/>
              <a:chExt cx="838200" cy="609600"/>
            </a:xfrm>
          </p:grpSpPr>
          <p:sp>
            <p:nvSpPr>
              <p:cNvPr id="61" name="Rounded Rectangle 60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295400" y="2819399"/>
                <a:ext cx="838200" cy="510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2" name="Group 66"/>
            <p:cNvGrpSpPr/>
            <p:nvPr/>
          </p:nvGrpSpPr>
          <p:grpSpPr>
            <a:xfrm>
              <a:off x="1896521" y="2160573"/>
              <a:ext cx="489335" cy="331077"/>
              <a:chOff x="1268294" y="2743200"/>
              <a:chExt cx="924907" cy="609600"/>
            </a:xfrm>
          </p:grpSpPr>
          <p:sp>
            <p:nvSpPr>
              <p:cNvPr id="59" name="Rounded Rectangle 58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268294" y="2819395"/>
                <a:ext cx="924907" cy="51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4" name="Oval 23"/>
            <p:cNvSpPr/>
            <p:nvPr/>
          </p:nvSpPr>
          <p:spPr bwMode="auto">
            <a:xfrm>
              <a:off x="2430338" y="1736842"/>
              <a:ext cx="846608" cy="6355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rPr>
                <a:t>C3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23" name="Group 60"/>
            <p:cNvGrpSpPr/>
            <p:nvPr/>
          </p:nvGrpSpPr>
          <p:grpSpPr>
            <a:xfrm>
              <a:off x="2385856" y="2160566"/>
              <a:ext cx="443461" cy="331076"/>
              <a:chOff x="1295400" y="2743200"/>
              <a:chExt cx="838200" cy="609600"/>
            </a:xfrm>
          </p:grpSpPr>
          <p:sp>
            <p:nvSpPr>
              <p:cNvPr id="57" name="Rounded Rectangle 56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295400" y="2819399"/>
                <a:ext cx="838200" cy="510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5" name="Group 66"/>
            <p:cNvGrpSpPr/>
            <p:nvPr/>
          </p:nvGrpSpPr>
          <p:grpSpPr>
            <a:xfrm>
              <a:off x="2860849" y="2160569"/>
              <a:ext cx="489335" cy="331077"/>
              <a:chOff x="1268294" y="2743200"/>
              <a:chExt cx="924907" cy="609600"/>
            </a:xfrm>
          </p:grpSpPr>
          <p:sp>
            <p:nvSpPr>
              <p:cNvPr id="55" name="Rounded Rectangle 54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268294" y="2819395"/>
                <a:ext cx="924907" cy="51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7" name="Oval 26"/>
            <p:cNvSpPr/>
            <p:nvPr/>
          </p:nvSpPr>
          <p:spPr bwMode="auto">
            <a:xfrm>
              <a:off x="3418308" y="1736849"/>
              <a:ext cx="846608" cy="6355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rPr>
                <a:t>C4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26" name="Group 60"/>
            <p:cNvGrpSpPr/>
            <p:nvPr/>
          </p:nvGrpSpPr>
          <p:grpSpPr>
            <a:xfrm>
              <a:off x="3373826" y="2160573"/>
              <a:ext cx="443461" cy="331076"/>
              <a:chOff x="1295400" y="2743200"/>
              <a:chExt cx="838200" cy="609600"/>
            </a:xfrm>
          </p:grpSpPr>
          <p:sp>
            <p:nvSpPr>
              <p:cNvPr id="53" name="Rounded Rectangle 52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295400" y="2819399"/>
                <a:ext cx="838200" cy="510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8" name="Group 66"/>
            <p:cNvGrpSpPr/>
            <p:nvPr/>
          </p:nvGrpSpPr>
          <p:grpSpPr>
            <a:xfrm>
              <a:off x="3848819" y="2160576"/>
              <a:ext cx="489335" cy="331077"/>
              <a:chOff x="1268294" y="2743200"/>
              <a:chExt cx="924907" cy="609600"/>
            </a:xfrm>
          </p:grpSpPr>
          <p:sp>
            <p:nvSpPr>
              <p:cNvPr id="51" name="Rounded Rectangle 50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268294" y="2819395"/>
                <a:ext cx="924907" cy="51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9" name="Group 82"/>
            <p:cNvGrpSpPr/>
            <p:nvPr/>
          </p:nvGrpSpPr>
          <p:grpSpPr>
            <a:xfrm>
              <a:off x="1398590" y="2845493"/>
              <a:ext cx="932795" cy="591390"/>
              <a:chOff x="434263" y="3208111"/>
              <a:chExt cx="932795" cy="591390"/>
            </a:xfrm>
          </p:grpSpPr>
          <p:sp>
            <p:nvSpPr>
              <p:cNvPr id="49" name="Rounded Rectangle 48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0" name="Group 86"/>
            <p:cNvGrpSpPr/>
            <p:nvPr/>
          </p:nvGrpSpPr>
          <p:grpSpPr>
            <a:xfrm>
              <a:off x="2362919" y="2845493"/>
              <a:ext cx="932795" cy="591390"/>
              <a:chOff x="434263" y="3208111"/>
              <a:chExt cx="932795" cy="591390"/>
            </a:xfrm>
          </p:grpSpPr>
          <p:sp>
            <p:nvSpPr>
              <p:cNvPr id="47" name="Rounded Rectangle 46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1" name="Group 89"/>
            <p:cNvGrpSpPr/>
            <p:nvPr/>
          </p:nvGrpSpPr>
          <p:grpSpPr>
            <a:xfrm>
              <a:off x="3350184" y="2845493"/>
              <a:ext cx="932795" cy="591390"/>
              <a:chOff x="434263" y="3208111"/>
              <a:chExt cx="932795" cy="591390"/>
            </a:xfrm>
          </p:grpSpPr>
          <p:sp>
            <p:nvSpPr>
              <p:cNvPr id="45" name="Rounded Rectangle 44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2" name="Group 99"/>
            <p:cNvGrpSpPr/>
            <p:nvPr/>
          </p:nvGrpSpPr>
          <p:grpSpPr>
            <a:xfrm>
              <a:off x="908544" y="2478949"/>
              <a:ext cx="2954616" cy="366544"/>
              <a:chOff x="908544" y="2478949"/>
              <a:chExt cx="2954616" cy="469195"/>
            </a:xfrm>
          </p:grpSpPr>
          <p:sp>
            <p:nvSpPr>
              <p:cNvPr id="41" name="Up-Down Arrow 40"/>
              <p:cNvSpPr/>
              <p:nvPr/>
            </p:nvSpPr>
            <p:spPr bwMode="auto">
              <a:xfrm>
                <a:off x="908544" y="2491653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Up-Down Arrow 41"/>
              <p:cNvSpPr/>
              <p:nvPr/>
            </p:nvSpPr>
            <p:spPr bwMode="auto">
              <a:xfrm>
                <a:off x="1872872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Up-Down Arrow 42"/>
              <p:cNvSpPr/>
              <p:nvPr/>
            </p:nvSpPr>
            <p:spPr bwMode="auto">
              <a:xfrm>
                <a:off x="2829317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Up-Down Arrow 43"/>
              <p:cNvSpPr/>
              <p:nvPr/>
            </p:nvSpPr>
            <p:spPr bwMode="auto">
              <a:xfrm>
                <a:off x="3817287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4" name="Rounded Rectangle 33"/>
            <p:cNvSpPr/>
            <p:nvPr/>
          </p:nvSpPr>
          <p:spPr bwMode="auto">
            <a:xfrm>
              <a:off x="505754" y="3846783"/>
              <a:ext cx="3749351" cy="78829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5754" y="3993841"/>
              <a:ext cx="3749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L3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3" name="Group 100"/>
            <p:cNvGrpSpPr/>
            <p:nvPr/>
          </p:nvGrpSpPr>
          <p:grpSpPr>
            <a:xfrm>
              <a:off x="932193" y="3468415"/>
              <a:ext cx="2954616" cy="366544"/>
              <a:chOff x="908544" y="2478949"/>
              <a:chExt cx="2954616" cy="469195"/>
            </a:xfrm>
          </p:grpSpPr>
          <p:sp>
            <p:nvSpPr>
              <p:cNvPr id="37" name="Up-Down Arrow 36"/>
              <p:cNvSpPr/>
              <p:nvPr/>
            </p:nvSpPr>
            <p:spPr bwMode="auto">
              <a:xfrm>
                <a:off x="908544" y="2491653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Up-Down Arrow 37"/>
              <p:cNvSpPr/>
              <p:nvPr/>
            </p:nvSpPr>
            <p:spPr bwMode="auto">
              <a:xfrm>
                <a:off x="1872872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Up-Down Arrow 38"/>
              <p:cNvSpPr/>
              <p:nvPr/>
            </p:nvSpPr>
            <p:spPr bwMode="auto">
              <a:xfrm>
                <a:off x="2829317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Up-Down Arrow 39"/>
              <p:cNvSpPr/>
              <p:nvPr/>
            </p:nvSpPr>
            <p:spPr bwMode="auto">
              <a:xfrm>
                <a:off x="3817287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69" name="Rectangle 68"/>
          <p:cNvSpPr/>
          <p:nvPr/>
        </p:nvSpPr>
        <p:spPr bwMode="auto">
          <a:xfrm>
            <a:off x="4808662" y="3004661"/>
            <a:ext cx="4070140" cy="322142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6" name="Group 69"/>
          <p:cNvGrpSpPr/>
          <p:nvPr/>
        </p:nvGrpSpPr>
        <p:grpSpPr>
          <a:xfrm>
            <a:off x="4880315" y="3154425"/>
            <a:ext cx="3903891" cy="2898231"/>
            <a:chOff x="434263" y="1736842"/>
            <a:chExt cx="3903891" cy="2898231"/>
          </a:xfrm>
        </p:grpSpPr>
        <p:sp>
          <p:nvSpPr>
            <p:cNvPr id="71" name="Oval 70"/>
            <p:cNvSpPr/>
            <p:nvPr/>
          </p:nvSpPr>
          <p:spPr bwMode="auto">
            <a:xfrm>
              <a:off x="501682" y="1736849"/>
              <a:ext cx="846608" cy="6355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rPr>
                <a:t>C5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70" name="Group 60"/>
            <p:cNvGrpSpPr/>
            <p:nvPr/>
          </p:nvGrpSpPr>
          <p:grpSpPr>
            <a:xfrm>
              <a:off x="457200" y="2160573"/>
              <a:ext cx="443461" cy="331076"/>
              <a:chOff x="1295400" y="2743200"/>
              <a:chExt cx="838200" cy="609600"/>
            </a:xfrm>
          </p:grpSpPr>
          <p:sp>
            <p:nvSpPr>
              <p:cNvPr id="121" name="Rounded Rectangle 120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1295400" y="2819399"/>
                <a:ext cx="838200" cy="510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72" name="Group 66"/>
            <p:cNvGrpSpPr/>
            <p:nvPr/>
          </p:nvGrpSpPr>
          <p:grpSpPr>
            <a:xfrm>
              <a:off x="932193" y="2160576"/>
              <a:ext cx="489335" cy="331077"/>
              <a:chOff x="1268294" y="2743200"/>
              <a:chExt cx="924907" cy="609600"/>
            </a:xfrm>
          </p:grpSpPr>
          <p:sp>
            <p:nvSpPr>
              <p:cNvPr id="119" name="Rounded Rectangle 118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1268294" y="2819395"/>
                <a:ext cx="924907" cy="51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73" name="Group 131"/>
            <p:cNvGrpSpPr/>
            <p:nvPr/>
          </p:nvGrpSpPr>
          <p:grpSpPr>
            <a:xfrm>
              <a:off x="434263" y="2845493"/>
              <a:ext cx="932795" cy="591390"/>
              <a:chOff x="434263" y="3208111"/>
              <a:chExt cx="932795" cy="591390"/>
            </a:xfrm>
          </p:grpSpPr>
          <p:sp>
            <p:nvSpPr>
              <p:cNvPr id="117" name="Rounded Rectangle 116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5" name="Oval 74"/>
            <p:cNvSpPr/>
            <p:nvPr/>
          </p:nvSpPr>
          <p:spPr bwMode="auto">
            <a:xfrm>
              <a:off x="1466010" y="1736846"/>
              <a:ext cx="846608" cy="6355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12" charset="0"/>
                </a:rPr>
                <a:t>C6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74" name="Group 60"/>
            <p:cNvGrpSpPr/>
            <p:nvPr/>
          </p:nvGrpSpPr>
          <p:grpSpPr>
            <a:xfrm>
              <a:off x="1421528" y="2160570"/>
              <a:ext cx="443461" cy="331076"/>
              <a:chOff x="1295400" y="2743200"/>
              <a:chExt cx="838200" cy="609600"/>
            </a:xfrm>
          </p:grpSpPr>
          <p:sp>
            <p:nvSpPr>
              <p:cNvPr id="115" name="Rounded Rectangle 114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1295400" y="2819399"/>
                <a:ext cx="838200" cy="510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76" name="Group 66"/>
            <p:cNvGrpSpPr/>
            <p:nvPr/>
          </p:nvGrpSpPr>
          <p:grpSpPr>
            <a:xfrm>
              <a:off x="1896521" y="2160573"/>
              <a:ext cx="489335" cy="331077"/>
              <a:chOff x="1268294" y="2743200"/>
              <a:chExt cx="924907" cy="609600"/>
            </a:xfrm>
          </p:grpSpPr>
          <p:sp>
            <p:nvSpPr>
              <p:cNvPr id="113" name="Rounded Rectangle 112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1268294" y="2819395"/>
                <a:ext cx="924907" cy="51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8" name="Oval 77"/>
            <p:cNvSpPr/>
            <p:nvPr/>
          </p:nvSpPr>
          <p:spPr bwMode="auto">
            <a:xfrm>
              <a:off x="2430338" y="1736842"/>
              <a:ext cx="846608" cy="6355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rPr>
                <a:t>C7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77" name="Group 60"/>
            <p:cNvGrpSpPr/>
            <p:nvPr/>
          </p:nvGrpSpPr>
          <p:grpSpPr>
            <a:xfrm>
              <a:off x="2385856" y="2160566"/>
              <a:ext cx="443461" cy="331076"/>
              <a:chOff x="1295400" y="2743200"/>
              <a:chExt cx="838200" cy="609600"/>
            </a:xfrm>
          </p:grpSpPr>
          <p:sp>
            <p:nvSpPr>
              <p:cNvPr id="111" name="Rounded Rectangle 110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1295400" y="2819399"/>
                <a:ext cx="838200" cy="510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79" name="Group 66"/>
            <p:cNvGrpSpPr/>
            <p:nvPr/>
          </p:nvGrpSpPr>
          <p:grpSpPr>
            <a:xfrm>
              <a:off x="2860849" y="2160569"/>
              <a:ext cx="489335" cy="331077"/>
              <a:chOff x="1268294" y="2743200"/>
              <a:chExt cx="924907" cy="609600"/>
            </a:xfrm>
          </p:grpSpPr>
          <p:sp>
            <p:nvSpPr>
              <p:cNvPr id="109" name="Rounded Rectangle 108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1268294" y="2819395"/>
                <a:ext cx="924907" cy="51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81" name="Oval 80"/>
            <p:cNvSpPr/>
            <p:nvPr/>
          </p:nvSpPr>
          <p:spPr bwMode="auto">
            <a:xfrm>
              <a:off x="3418308" y="1736849"/>
              <a:ext cx="846608" cy="6355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rPr>
                <a:t>C8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80" name="Group 60"/>
            <p:cNvGrpSpPr/>
            <p:nvPr/>
          </p:nvGrpSpPr>
          <p:grpSpPr>
            <a:xfrm>
              <a:off x="3373826" y="2160573"/>
              <a:ext cx="443461" cy="331076"/>
              <a:chOff x="1295400" y="2743200"/>
              <a:chExt cx="838200" cy="609600"/>
            </a:xfrm>
          </p:grpSpPr>
          <p:sp>
            <p:nvSpPr>
              <p:cNvPr id="107" name="Rounded Rectangle 106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1295400" y="2819399"/>
                <a:ext cx="838200" cy="510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2" name="Group 66"/>
            <p:cNvGrpSpPr/>
            <p:nvPr/>
          </p:nvGrpSpPr>
          <p:grpSpPr>
            <a:xfrm>
              <a:off x="3848819" y="2160576"/>
              <a:ext cx="489335" cy="331077"/>
              <a:chOff x="1268294" y="2743200"/>
              <a:chExt cx="924907" cy="609600"/>
            </a:xfrm>
          </p:grpSpPr>
          <p:sp>
            <p:nvSpPr>
              <p:cNvPr id="105" name="Rounded Rectangle 104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1268294" y="2819395"/>
                <a:ext cx="924907" cy="51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3" name="Group 165"/>
            <p:cNvGrpSpPr/>
            <p:nvPr/>
          </p:nvGrpSpPr>
          <p:grpSpPr>
            <a:xfrm>
              <a:off x="1398590" y="2845493"/>
              <a:ext cx="932795" cy="591390"/>
              <a:chOff x="434263" y="3208111"/>
              <a:chExt cx="932795" cy="591390"/>
            </a:xfrm>
          </p:grpSpPr>
          <p:sp>
            <p:nvSpPr>
              <p:cNvPr id="103" name="Rounded Rectangle 102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4" name="Group 166"/>
            <p:cNvGrpSpPr/>
            <p:nvPr/>
          </p:nvGrpSpPr>
          <p:grpSpPr>
            <a:xfrm>
              <a:off x="2362919" y="2845493"/>
              <a:ext cx="932795" cy="591390"/>
              <a:chOff x="434263" y="3208111"/>
              <a:chExt cx="932795" cy="591390"/>
            </a:xfrm>
          </p:grpSpPr>
          <p:sp>
            <p:nvSpPr>
              <p:cNvPr id="101" name="Rounded Rectangle 100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5" name="Group 167"/>
            <p:cNvGrpSpPr/>
            <p:nvPr/>
          </p:nvGrpSpPr>
          <p:grpSpPr>
            <a:xfrm>
              <a:off x="3350184" y="2845493"/>
              <a:ext cx="932795" cy="591390"/>
              <a:chOff x="434263" y="3208111"/>
              <a:chExt cx="932795" cy="591390"/>
            </a:xfrm>
          </p:grpSpPr>
          <p:sp>
            <p:nvSpPr>
              <p:cNvPr id="99" name="Rounded Rectangle 98"/>
              <p:cNvSpPr/>
              <p:nvPr/>
            </p:nvSpPr>
            <p:spPr bwMode="auto">
              <a:xfrm>
                <a:off x="500989" y="3208111"/>
                <a:ext cx="847301" cy="5913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34263" y="3318437"/>
                <a:ext cx="932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L2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6" name="Group 168"/>
            <p:cNvGrpSpPr/>
            <p:nvPr/>
          </p:nvGrpSpPr>
          <p:grpSpPr>
            <a:xfrm>
              <a:off x="908544" y="2478949"/>
              <a:ext cx="2954616" cy="366544"/>
              <a:chOff x="908544" y="2478949"/>
              <a:chExt cx="2954616" cy="469195"/>
            </a:xfrm>
          </p:grpSpPr>
          <p:sp>
            <p:nvSpPr>
              <p:cNvPr id="95" name="Up-Down Arrow 94"/>
              <p:cNvSpPr/>
              <p:nvPr/>
            </p:nvSpPr>
            <p:spPr bwMode="auto">
              <a:xfrm>
                <a:off x="908544" y="2491653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Up-Down Arrow 95"/>
              <p:cNvSpPr/>
              <p:nvPr/>
            </p:nvSpPr>
            <p:spPr bwMode="auto">
              <a:xfrm>
                <a:off x="1872872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Up-Down Arrow 96"/>
              <p:cNvSpPr/>
              <p:nvPr/>
            </p:nvSpPr>
            <p:spPr bwMode="auto">
              <a:xfrm>
                <a:off x="2829317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Up-Down Arrow 97"/>
              <p:cNvSpPr/>
              <p:nvPr/>
            </p:nvSpPr>
            <p:spPr bwMode="auto">
              <a:xfrm>
                <a:off x="3817287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88" name="Rounded Rectangle 87"/>
            <p:cNvSpPr/>
            <p:nvPr/>
          </p:nvSpPr>
          <p:spPr bwMode="auto">
            <a:xfrm>
              <a:off x="505754" y="3846783"/>
              <a:ext cx="3749351" cy="78829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05754" y="3993841"/>
              <a:ext cx="3749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L3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87" name="Group 171"/>
            <p:cNvGrpSpPr/>
            <p:nvPr/>
          </p:nvGrpSpPr>
          <p:grpSpPr>
            <a:xfrm>
              <a:off x="932193" y="3468415"/>
              <a:ext cx="2954616" cy="366544"/>
              <a:chOff x="908544" y="2478949"/>
              <a:chExt cx="2954616" cy="469195"/>
            </a:xfrm>
          </p:grpSpPr>
          <p:sp>
            <p:nvSpPr>
              <p:cNvPr id="91" name="Up-Down Arrow 90"/>
              <p:cNvSpPr/>
              <p:nvPr/>
            </p:nvSpPr>
            <p:spPr bwMode="auto">
              <a:xfrm>
                <a:off x="908544" y="2491653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2" name="Up-Down Arrow 91"/>
              <p:cNvSpPr/>
              <p:nvPr/>
            </p:nvSpPr>
            <p:spPr bwMode="auto">
              <a:xfrm>
                <a:off x="1872872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3" name="Up-Down Arrow 92"/>
              <p:cNvSpPr/>
              <p:nvPr/>
            </p:nvSpPr>
            <p:spPr bwMode="auto">
              <a:xfrm>
                <a:off x="2829317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Up-Down Arrow 93"/>
              <p:cNvSpPr/>
              <p:nvPr/>
            </p:nvSpPr>
            <p:spPr bwMode="auto">
              <a:xfrm>
                <a:off x="3817287" y="2478949"/>
                <a:ext cx="45873" cy="45649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1" name="Wave 10"/>
          <p:cNvSpPr/>
          <p:nvPr/>
        </p:nvSpPr>
        <p:spPr bwMode="auto">
          <a:xfrm rot="3780000">
            <a:off x="2362936" y="2757830"/>
            <a:ext cx="643759" cy="234162"/>
          </a:xfrm>
          <a:prstGeom prst="wave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Wave 11"/>
          <p:cNvSpPr/>
          <p:nvPr/>
        </p:nvSpPr>
        <p:spPr bwMode="auto">
          <a:xfrm rot="3780000">
            <a:off x="3492139" y="2681629"/>
            <a:ext cx="643759" cy="234162"/>
          </a:xfrm>
          <a:prstGeom prst="wave">
            <a:avLst/>
          </a:prstGeom>
          <a:solidFill>
            <a:srgbClr val="FF00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5" name="Picture 262" descr="MCj014105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5127" y="3266360"/>
            <a:ext cx="612775" cy="508000"/>
          </a:xfrm>
          <a:prstGeom prst="rect">
            <a:avLst/>
          </a:prstGeom>
          <a:noFill/>
        </p:spPr>
      </p:pic>
      <p:pic>
        <p:nvPicPr>
          <p:cNvPr id="124" name="Picture 261" descr="MCAN02089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7443" y="3154434"/>
            <a:ext cx="791890" cy="864690"/>
          </a:xfrm>
          <a:prstGeom prst="rect">
            <a:avLst/>
          </a:prstGeom>
          <a:noFill/>
        </p:spPr>
      </p:pic>
      <p:sp>
        <p:nvSpPr>
          <p:cNvPr id="126" name="Wave 125"/>
          <p:cNvSpPr/>
          <p:nvPr/>
        </p:nvSpPr>
        <p:spPr bwMode="auto">
          <a:xfrm rot="3780000">
            <a:off x="5113344" y="2697401"/>
            <a:ext cx="643759" cy="234162"/>
          </a:xfrm>
          <a:prstGeom prst="wave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Wave 126"/>
          <p:cNvSpPr/>
          <p:nvPr/>
        </p:nvSpPr>
        <p:spPr bwMode="auto">
          <a:xfrm rot="3780000">
            <a:off x="6077673" y="2697402"/>
            <a:ext cx="643759" cy="234162"/>
          </a:xfrm>
          <a:prstGeom prst="wave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Wave 127"/>
          <p:cNvSpPr/>
          <p:nvPr/>
        </p:nvSpPr>
        <p:spPr bwMode="auto">
          <a:xfrm rot="3780000">
            <a:off x="7042000" y="2681627"/>
            <a:ext cx="643759" cy="234162"/>
          </a:xfrm>
          <a:prstGeom prst="wave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Wave 128"/>
          <p:cNvSpPr/>
          <p:nvPr/>
        </p:nvSpPr>
        <p:spPr bwMode="auto">
          <a:xfrm rot="3780000">
            <a:off x="8029971" y="2681626"/>
            <a:ext cx="643759" cy="234162"/>
          </a:xfrm>
          <a:prstGeom prst="wave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0" name="Wave 129"/>
          <p:cNvSpPr/>
          <p:nvPr/>
        </p:nvSpPr>
        <p:spPr bwMode="auto">
          <a:xfrm rot="3780000">
            <a:off x="4853761" y="2887578"/>
            <a:ext cx="643759" cy="234162"/>
          </a:xfrm>
          <a:prstGeom prst="wave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" name="Wave 130"/>
          <p:cNvSpPr/>
          <p:nvPr/>
        </p:nvSpPr>
        <p:spPr bwMode="auto">
          <a:xfrm rot="3780000">
            <a:off x="5816159" y="2892861"/>
            <a:ext cx="643759" cy="234162"/>
          </a:xfrm>
          <a:prstGeom prst="wave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2" name="Wave 131"/>
          <p:cNvSpPr/>
          <p:nvPr/>
        </p:nvSpPr>
        <p:spPr bwMode="auto">
          <a:xfrm rot="3780000">
            <a:off x="6791549" y="2887578"/>
            <a:ext cx="643759" cy="234162"/>
          </a:xfrm>
          <a:prstGeom prst="wave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" name="Wave 132"/>
          <p:cNvSpPr/>
          <p:nvPr/>
        </p:nvSpPr>
        <p:spPr bwMode="auto">
          <a:xfrm rot="3780000">
            <a:off x="7779520" y="2892863"/>
            <a:ext cx="643759" cy="234162"/>
          </a:xfrm>
          <a:prstGeom prst="wave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4" name="Wave 133"/>
          <p:cNvSpPr/>
          <p:nvPr/>
        </p:nvSpPr>
        <p:spPr bwMode="auto">
          <a:xfrm rot="3780000">
            <a:off x="575513" y="2681631"/>
            <a:ext cx="643759" cy="234162"/>
          </a:xfrm>
          <a:prstGeom prst="wave">
            <a:avLst/>
          </a:prstGeom>
          <a:solidFill>
            <a:srgbClr val="C0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Wave 134"/>
          <p:cNvSpPr/>
          <p:nvPr/>
        </p:nvSpPr>
        <p:spPr bwMode="auto">
          <a:xfrm rot="3780000">
            <a:off x="1531958" y="2697398"/>
            <a:ext cx="643759" cy="234162"/>
          </a:xfrm>
          <a:prstGeom prst="wave">
            <a:avLst/>
          </a:prstGeom>
          <a:solidFill>
            <a:srgbClr val="C0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Wave 135"/>
          <p:cNvSpPr/>
          <p:nvPr/>
        </p:nvSpPr>
        <p:spPr bwMode="auto">
          <a:xfrm rot="3780000">
            <a:off x="369998" y="2887580"/>
            <a:ext cx="643759" cy="234162"/>
          </a:xfrm>
          <a:prstGeom prst="wave">
            <a:avLst/>
          </a:prstGeom>
          <a:solidFill>
            <a:srgbClr val="C0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Wave 136"/>
          <p:cNvSpPr/>
          <p:nvPr/>
        </p:nvSpPr>
        <p:spPr bwMode="auto">
          <a:xfrm rot="3780000">
            <a:off x="1334327" y="2892860"/>
            <a:ext cx="643759" cy="234162"/>
          </a:xfrm>
          <a:prstGeom prst="wave">
            <a:avLst/>
          </a:prstGeom>
          <a:solidFill>
            <a:srgbClr val="C0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7 1.11111E-6 L -0.08993 1.11111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ACM Athena Lecture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D9C4DD-936E-4FA1-810B-A5C52DB89B6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187261"/>
            <a:ext cx="8229600" cy="154239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Such scenarios require an approach that can reschedule threads at run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Run-time “solutions”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OS can optimize thread scheduling on </a:t>
            </a:r>
            <a:r>
              <a:rPr lang="en-US" dirty="0" err="1" smtClean="0"/>
              <a:t>multicores</a:t>
            </a:r>
            <a:r>
              <a:rPr lang="en-US" dirty="0" smtClean="0"/>
              <a:t> at runtime – for performance, for power, for reliability</a:t>
            </a:r>
          </a:p>
          <a:p>
            <a:pPr lvl="1"/>
            <a:r>
              <a:rPr lang="en-US" dirty="0" smtClean="0"/>
              <a:t>Arch support for OS cache management – </a:t>
            </a:r>
            <a:r>
              <a:rPr lang="en-US" dirty="0" err="1" smtClean="0"/>
              <a:t>Rafique</a:t>
            </a:r>
            <a:r>
              <a:rPr lang="en-US" dirty="0" smtClean="0"/>
              <a:t>, et.al. (PACT’06)</a:t>
            </a:r>
          </a:p>
          <a:p>
            <a:pPr lvl="1"/>
            <a:r>
              <a:rPr lang="en-US" dirty="0" smtClean="0"/>
              <a:t>OS page allocation – e.g., Cho, et.al. (MICRO’06)</a:t>
            </a:r>
          </a:p>
          <a:p>
            <a:pPr lvl="1"/>
            <a:r>
              <a:rPr lang="en-US" dirty="0" smtClean="0"/>
              <a:t>Thread scheduling for constructive cache sharing – e.g., Chen, et.al., (SPAA’07)</a:t>
            </a:r>
          </a:p>
          <a:p>
            <a:pPr lvl="1"/>
            <a:r>
              <a:rPr lang="en-US" dirty="0" smtClean="0"/>
              <a:t>Cache-fair scheduling – </a:t>
            </a:r>
            <a:r>
              <a:rPr lang="en-US" dirty="0" err="1" smtClean="0"/>
              <a:t>Fedorova</a:t>
            </a:r>
            <a:r>
              <a:rPr lang="en-US" dirty="0" smtClean="0"/>
              <a:t>, et.al. (PACT’07)</a:t>
            </a:r>
          </a:p>
          <a:p>
            <a:pPr lvl="1"/>
            <a:r>
              <a:rPr lang="en-US" dirty="0" smtClean="0"/>
              <a:t>Cache contention-aware thread scheduling – e.g., </a:t>
            </a:r>
            <a:r>
              <a:rPr lang="en-US" dirty="0" err="1" smtClean="0"/>
              <a:t>Zhuravlev</a:t>
            </a:r>
            <a:r>
              <a:rPr lang="en-US" dirty="0" smtClean="0"/>
              <a:t>, </a:t>
            </a:r>
            <a:r>
              <a:rPr lang="en-US" dirty="0" err="1" smtClean="0"/>
              <a:t>Blagodurov</a:t>
            </a:r>
            <a:r>
              <a:rPr lang="en-US" dirty="0" smtClean="0"/>
              <a:t>, </a:t>
            </a:r>
            <a:r>
              <a:rPr lang="en-US" dirty="0" err="1" smtClean="0"/>
              <a:t>Fedorova</a:t>
            </a:r>
            <a:r>
              <a:rPr lang="en-US" dirty="0" smtClean="0"/>
              <a:t> (ASPLOS’10)</a:t>
            </a:r>
          </a:p>
          <a:p>
            <a:pPr lvl="1"/>
            <a:r>
              <a:rPr lang="en-US" dirty="0" smtClean="0"/>
              <a:t>. . 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ACM Athena Lecture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D9C4DD-936E-4FA1-810B-A5C52DB89B6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dirty="0" err="1" smtClean="0"/>
              <a:t>REEact</a:t>
            </a:r>
            <a:r>
              <a:rPr lang="en-US" dirty="0" smtClean="0"/>
              <a:t>: A Virtual Exec Manager</a:t>
            </a:r>
            <a:br>
              <a:rPr lang="en-US" dirty="0" smtClean="0"/>
            </a:br>
            <a:r>
              <a:rPr lang="en-US" sz="2400" dirty="0" smtClean="0"/>
              <a:t>with </a:t>
            </a:r>
            <a:r>
              <a:rPr lang="en-US" sz="2400" dirty="0" err="1" smtClean="0"/>
              <a:t>Soffa</a:t>
            </a:r>
            <a:r>
              <a:rPr lang="en-US" sz="2400" dirty="0" smtClean="0"/>
              <a:t> &amp; Davidson (UVA), Childers (</a:t>
            </a:r>
            <a:r>
              <a:rPr lang="en-US" sz="2400" dirty="0" err="1" smtClean="0"/>
              <a:t>UPitt</a:t>
            </a:r>
            <a:r>
              <a:rPr lang="en-US" sz="2400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ACM Athena Lecture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D9C4DD-936E-4FA1-810B-A5C52DB89B6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5738758" y="1951096"/>
            <a:ext cx="3140519" cy="4235688"/>
            <a:chOff x="5565332" y="1982628"/>
            <a:chExt cx="3140519" cy="4204156"/>
          </a:xfrm>
        </p:grpSpPr>
        <p:sp>
          <p:nvSpPr>
            <p:cNvPr id="15" name="Rectangle 14"/>
            <p:cNvSpPr/>
            <p:nvPr/>
          </p:nvSpPr>
          <p:spPr bwMode="auto">
            <a:xfrm>
              <a:off x="5565332" y="1982628"/>
              <a:ext cx="3140519" cy="420415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65333" y="1982628"/>
              <a:ext cx="3140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Support Services</a:t>
              </a:r>
              <a:endParaRPr lang="en-US" sz="2400" dirty="0"/>
            </a:p>
          </p:txBody>
        </p:sp>
      </p:grpSp>
      <p:sp>
        <p:nvSpPr>
          <p:cNvPr id="18" name="Oval 17"/>
          <p:cNvSpPr/>
          <p:nvPr/>
        </p:nvSpPr>
        <p:spPr bwMode="auto">
          <a:xfrm>
            <a:off x="6478976" y="5115517"/>
            <a:ext cx="2381250" cy="1071267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Software Profiler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5719708" y="2986978"/>
            <a:ext cx="2381250" cy="1071267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Core Temp Info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6498025" y="2432296"/>
            <a:ext cx="2095500" cy="109031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Thread monitor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6745675" y="3710281"/>
            <a:ext cx="2095500" cy="80010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Perfmon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73426" y="1959113"/>
            <a:ext cx="5565332" cy="1446372"/>
            <a:chOff x="0" y="1959113"/>
            <a:chExt cx="5565332" cy="1446372"/>
          </a:xfrm>
        </p:grpSpPr>
        <p:sp>
          <p:nvSpPr>
            <p:cNvPr id="12" name="Rectangle 11"/>
            <p:cNvSpPr/>
            <p:nvPr/>
          </p:nvSpPr>
          <p:spPr bwMode="auto">
            <a:xfrm>
              <a:off x="1047749" y="1959113"/>
              <a:ext cx="4517583" cy="144637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09700" y="2943820"/>
              <a:ext cx="39004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Global Execution Manager </a:t>
              </a:r>
              <a:endParaRPr lang="en-US" sz="2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0" y="2587922"/>
              <a:ext cx="8001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OS</a:t>
              </a:r>
              <a:endParaRPr lang="en-US" sz="2400" dirty="0"/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609600" y="2825967"/>
              <a:ext cx="40005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28" name="Oval 27"/>
          <p:cNvSpPr/>
          <p:nvPr/>
        </p:nvSpPr>
        <p:spPr bwMode="auto">
          <a:xfrm>
            <a:off x="5719706" y="4351284"/>
            <a:ext cx="3140520" cy="107126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VEM Communicator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48683" y="2181145"/>
            <a:ext cx="21717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Multi app mapping policy</a:t>
            </a:r>
            <a:endParaRPr lang="en-US" sz="20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906444" y="3421251"/>
            <a:ext cx="4517583" cy="1329035"/>
            <a:chOff x="1047749" y="3460531"/>
            <a:chExt cx="4517583" cy="1329035"/>
          </a:xfrm>
        </p:grpSpPr>
        <p:sp>
          <p:nvSpPr>
            <p:cNvPr id="36" name="Rectangle 35"/>
            <p:cNvSpPr/>
            <p:nvPr/>
          </p:nvSpPr>
          <p:spPr bwMode="auto">
            <a:xfrm>
              <a:off x="1047749" y="3460531"/>
              <a:ext cx="4517583" cy="132903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47749" y="4296370"/>
              <a:ext cx="45175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Application Execution Manager </a:t>
              </a:r>
              <a:endParaRPr lang="en-US" sz="24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21175" y="3428999"/>
            <a:ext cx="4517583" cy="1329036"/>
            <a:chOff x="1047749" y="3428999"/>
            <a:chExt cx="4517583" cy="1329036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47749" y="3428999"/>
              <a:ext cx="4517583" cy="132903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47749" y="4296370"/>
              <a:ext cx="45175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Application Execution Manager </a:t>
              </a:r>
              <a:endParaRPr lang="en-US" sz="24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583126" y="3601442"/>
            <a:ext cx="21717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Compiler thread mapping policy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3165236" y="3601442"/>
            <a:ext cx="21717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Critical thread mapping  policy</a:t>
            </a:r>
            <a:endParaRPr lang="en-US" sz="20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236490" y="4780101"/>
            <a:ext cx="4517583" cy="1405235"/>
            <a:chOff x="1047749" y="4781549"/>
            <a:chExt cx="4517583" cy="1405235"/>
          </a:xfrm>
        </p:grpSpPr>
        <p:sp>
          <p:nvSpPr>
            <p:cNvPr id="49" name="Rectangle 48"/>
            <p:cNvSpPr/>
            <p:nvPr/>
          </p:nvSpPr>
          <p:spPr bwMode="auto">
            <a:xfrm>
              <a:off x="1047749" y="4781549"/>
              <a:ext cx="4517583" cy="140523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85900" y="5691485"/>
              <a:ext cx="3677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Core Execution Manager </a:t>
              </a:r>
              <a:endParaRPr lang="en-US" sz="24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67686" y="4780101"/>
            <a:ext cx="4517583" cy="1405235"/>
            <a:chOff x="1047749" y="4781549"/>
            <a:chExt cx="4517583" cy="1405235"/>
          </a:xfrm>
        </p:grpSpPr>
        <p:sp>
          <p:nvSpPr>
            <p:cNvPr id="46" name="Rectangle 45"/>
            <p:cNvSpPr/>
            <p:nvPr/>
          </p:nvSpPr>
          <p:spPr bwMode="auto">
            <a:xfrm>
              <a:off x="1047749" y="4781549"/>
              <a:ext cx="4517583" cy="140523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485900" y="5691485"/>
              <a:ext cx="3677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Core Execution Manager </a:t>
              </a:r>
              <a:endParaRPr lang="en-US" sz="24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06444" y="4781549"/>
            <a:ext cx="4517583" cy="1405235"/>
            <a:chOff x="1047749" y="4781549"/>
            <a:chExt cx="4517583" cy="1405235"/>
          </a:xfrm>
        </p:grpSpPr>
        <p:sp>
          <p:nvSpPr>
            <p:cNvPr id="43" name="Rectangle 42"/>
            <p:cNvSpPr/>
            <p:nvPr/>
          </p:nvSpPr>
          <p:spPr bwMode="auto">
            <a:xfrm>
              <a:off x="1047749" y="4781549"/>
              <a:ext cx="4517583" cy="140523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85900" y="5691485"/>
              <a:ext cx="3677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Core Execution Manager </a:t>
              </a:r>
              <a:endParaRPr lang="en-US" sz="24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221175" y="4781549"/>
            <a:ext cx="4517583" cy="1405235"/>
            <a:chOff x="1047749" y="4781549"/>
            <a:chExt cx="4517583" cy="1405235"/>
          </a:xfrm>
        </p:grpSpPr>
        <p:sp>
          <p:nvSpPr>
            <p:cNvPr id="13" name="Rectangle 12"/>
            <p:cNvSpPr/>
            <p:nvPr/>
          </p:nvSpPr>
          <p:spPr bwMode="auto">
            <a:xfrm>
              <a:off x="1047749" y="4781549"/>
              <a:ext cx="4517583" cy="140523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85900" y="5691485"/>
              <a:ext cx="3677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Core Execution Manager </a:t>
              </a:r>
              <a:endParaRPr lang="en-US" sz="24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338211" y="4982151"/>
            <a:ext cx="21717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Thermal alarm policy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19" grpId="0" animBg="1"/>
      <p:bldP spid="17" grpId="0" animBg="1"/>
      <p:bldP spid="28" grpId="0" animBg="1"/>
      <p:bldP spid="14" grpId="0" animBg="1"/>
      <p:bldP spid="31" grpId="0" animBg="1"/>
      <p:bldP spid="35" grpId="0" animBg="1"/>
      <p:bldP spid="3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ACM Athena Lecture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D9C4DD-936E-4FA1-810B-A5C52DB89B6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4305300" y="2609632"/>
          <a:ext cx="4495800" cy="367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09303"/>
            <a:ext cx="3733800" cy="5029200"/>
          </a:xfrm>
        </p:spPr>
        <p:txBody>
          <a:bodyPr/>
          <a:lstStyle/>
          <a:p>
            <a:r>
              <a:rPr lang="en-US" dirty="0" smtClean="0"/>
              <a:t>Applications</a:t>
            </a:r>
          </a:p>
          <a:p>
            <a:pPr lvl="1"/>
            <a:r>
              <a:rPr lang="en-US" dirty="0" err="1" smtClean="0"/>
              <a:t>StreamCluster</a:t>
            </a:r>
            <a:r>
              <a:rPr lang="en-US" dirty="0" smtClean="0"/>
              <a:t> (memory-bound)</a:t>
            </a:r>
          </a:p>
          <a:p>
            <a:pPr lvl="1"/>
            <a:r>
              <a:rPr lang="en-US" dirty="0" err="1" smtClean="0"/>
              <a:t>BodyTrack</a:t>
            </a:r>
            <a:r>
              <a:rPr lang="en-US" dirty="0" smtClean="0"/>
              <a:t>              (I/O-bound)</a:t>
            </a:r>
          </a:p>
          <a:p>
            <a:pPr lvl="1"/>
            <a:r>
              <a:rPr lang="en-US" dirty="0" err="1" smtClean="0"/>
              <a:t>Swaptions</a:t>
            </a:r>
            <a:r>
              <a:rPr lang="en-US" dirty="0" smtClean="0"/>
              <a:t>          (CPU-bound)</a:t>
            </a:r>
          </a:p>
          <a:p>
            <a:pPr lvl="1"/>
            <a:r>
              <a:rPr lang="en-US" dirty="0" err="1" smtClean="0"/>
              <a:t>CaNneal</a:t>
            </a:r>
            <a:r>
              <a:rPr lang="en-US" dirty="0" smtClean="0"/>
              <a:t>          (memory-bound)</a:t>
            </a:r>
          </a:p>
          <a:p>
            <a:pPr lvl="1"/>
            <a:r>
              <a:rPr lang="en-US" dirty="0" err="1" smtClean="0"/>
              <a:t>FLuidanimate</a:t>
            </a:r>
            <a:r>
              <a:rPr lang="en-US" dirty="0" smtClean="0"/>
              <a:t> (memory-CPU- bound)</a:t>
            </a:r>
          </a:p>
          <a:p>
            <a:pPr lvl="1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5572"/>
          </a:xfrm>
        </p:spPr>
        <p:txBody>
          <a:bodyPr/>
          <a:lstStyle/>
          <a:p>
            <a:r>
              <a:rPr lang="en-US" dirty="0" smtClean="0"/>
              <a:t>Mapping with </a:t>
            </a:r>
            <a:r>
              <a:rPr lang="en-US" dirty="0" err="1" smtClean="0"/>
              <a:t>REEact</a:t>
            </a:r>
            <a:r>
              <a:rPr lang="en-US" dirty="0" smtClean="0"/>
              <a:t> (PARSEC)</a:t>
            </a:r>
            <a:br>
              <a:rPr lang="en-US" dirty="0" smtClean="0"/>
            </a:br>
            <a:r>
              <a:rPr lang="en-US" sz="2400" dirty="0" err="1" smtClean="0"/>
              <a:t>Yorkfield</a:t>
            </a:r>
            <a:r>
              <a:rPr lang="en-US" sz="2400" dirty="0" smtClean="0"/>
              <a:t>: 4 cores, 4 threads/app, 6MB pair-shared L2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817317" y="1409303"/>
            <a:ext cx="398378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Static isolation mapping</a:t>
            </a:r>
          </a:p>
          <a:p>
            <a:pPr algn="ctr"/>
            <a:r>
              <a:rPr lang="en-US" sz="2400" dirty="0" smtClean="0"/>
              <a:t>app1 on core0 and core1</a:t>
            </a:r>
          </a:p>
          <a:p>
            <a:pPr algn="ctr"/>
            <a:r>
              <a:rPr lang="en-US" sz="2400" dirty="0" smtClean="0"/>
              <a:t>app2 on core2 and core3</a:t>
            </a:r>
            <a:endParaRPr lang="en-US" sz="2400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0" y="1409303"/>
          <a:ext cx="4495800" cy="367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45795" y="5079603"/>
            <a:ext cx="4023872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Dynamic mapping</a:t>
            </a:r>
          </a:p>
          <a:p>
            <a:pPr algn="ctr"/>
            <a:r>
              <a:rPr lang="en-US" sz="2400" dirty="0" smtClean="0"/>
              <a:t>Core load balancing and utilization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 bwMode="auto">
          <a:xfrm>
            <a:off x="6905296" y="5079603"/>
            <a:ext cx="977462" cy="1200329"/>
          </a:xfrm>
          <a:prstGeom prst="ellips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882758" y="5079603"/>
            <a:ext cx="977462" cy="1200329"/>
          </a:xfrm>
          <a:prstGeom prst="ellips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 animBg="1"/>
      <p:bldP spid="12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nehal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014702" y="1650222"/>
            <a:ext cx="6235232" cy="393858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D9C4DD-936E-4FA1-810B-A5C52DB89B6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2010 ACM Athena Lecture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2798693" y="1384382"/>
            <a:ext cx="2333625" cy="2095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Explicitly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 parallel codes (MPI,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Cilk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, TBB,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cuda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,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pthreads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, </a:t>
            </a:r>
            <a:r>
              <a:rPr lang="en-US" sz="2400" dirty="0" smtClean="0">
                <a:solidFill>
                  <a:schemeClr val="tx1"/>
                </a:solidFill>
                <a:latin typeface="Arial" pitchFamily="-112" charset="0"/>
              </a:rPr>
              <a:t>…)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200400" y="3752850"/>
            <a:ext cx="3714750" cy="1009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solidFill>
                  <a:schemeClr val="tx1"/>
                </a:solidFill>
                <a:latin typeface="Arial" pitchFamily="-112" charset="0"/>
              </a:rPr>
              <a:t>Mapping (scheduling) threads to cores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200400" y="4991100"/>
            <a:ext cx="3714750" cy="12573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solidFill>
                  <a:schemeClr val="tx1"/>
                </a:solidFill>
                <a:latin typeface="Arial" pitchFamily="-112" charset="0"/>
              </a:rPr>
              <a:t>Dynamically adapting thread-to-core mapping during execution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4798614" y="3479882"/>
            <a:ext cx="409904" cy="272968"/>
          </a:xfrm>
          <a:prstGeom prst="down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4798614" y="4762500"/>
            <a:ext cx="409904" cy="272968"/>
          </a:xfrm>
          <a:prstGeom prst="down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2781300" cy="5029200"/>
          </a:xfrm>
        </p:spPr>
        <p:txBody>
          <a:bodyPr/>
          <a:lstStyle/>
          <a:p>
            <a:r>
              <a:rPr lang="en-US" dirty="0" smtClean="0"/>
              <a:t>Other issues</a:t>
            </a:r>
          </a:p>
          <a:p>
            <a:pPr lvl="1"/>
            <a:r>
              <a:rPr lang="en-US" dirty="0" smtClean="0"/>
              <a:t>Cache coherence</a:t>
            </a:r>
          </a:p>
          <a:p>
            <a:pPr lvl="1"/>
            <a:r>
              <a:rPr lang="en-US" dirty="0" smtClean="0"/>
              <a:t>Memory bandwidth mgmt</a:t>
            </a:r>
          </a:p>
          <a:p>
            <a:pPr lvl="1"/>
            <a:r>
              <a:rPr lang="en-US" dirty="0" smtClean="0"/>
              <a:t>Network-on-chip impacts</a:t>
            </a:r>
          </a:p>
          <a:p>
            <a:pPr lvl="1"/>
            <a:r>
              <a:rPr lang="en-US" dirty="0" smtClean="0"/>
              <a:t>Impacts of 3D and new technologies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 bwMode="auto">
          <a:xfrm>
            <a:off x="5132318" y="1384382"/>
            <a:ext cx="2018307" cy="2095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solidFill>
                  <a:schemeClr val="tx1"/>
                </a:solidFill>
                <a:latin typeface="Arial" pitchFamily="-112" charset="0"/>
              </a:rPr>
              <a:t>Architecture aware parallelizing compilers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150625" y="1409521"/>
            <a:ext cx="1828800" cy="1733550"/>
            <a:chOff x="5610225" y="1162050"/>
            <a:chExt cx="1828800" cy="1733550"/>
          </a:xfrm>
        </p:grpSpPr>
        <p:sp>
          <p:nvSpPr>
            <p:cNvPr id="20" name="Flowchart: Punched Tape 19"/>
            <p:cNvSpPr/>
            <p:nvPr/>
          </p:nvSpPr>
          <p:spPr bwMode="auto">
            <a:xfrm>
              <a:off x="5610225" y="1162050"/>
              <a:ext cx="1828800" cy="1733550"/>
            </a:xfrm>
            <a:prstGeom prst="flowChartPunchedTap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86425" y="1409521"/>
              <a:ext cx="1733550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Identify</a:t>
              </a:r>
            </a:p>
            <a:p>
              <a:r>
                <a:rPr lang="en-US" sz="2400" dirty="0" smtClean="0"/>
                <a:t>the parallel threads</a:t>
              </a:r>
              <a:endParaRPr lang="en-US" sz="2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943725" y="3467100"/>
            <a:ext cx="2009774" cy="1390650"/>
            <a:chOff x="5781675" y="3048000"/>
            <a:chExt cx="2009774" cy="1390650"/>
          </a:xfrm>
        </p:grpSpPr>
        <p:sp>
          <p:nvSpPr>
            <p:cNvPr id="24" name="Flowchart: Punched Tape 23"/>
            <p:cNvSpPr/>
            <p:nvPr/>
          </p:nvSpPr>
          <p:spPr bwMode="auto">
            <a:xfrm>
              <a:off x="5781675" y="3048000"/>
              <a:ext cx="2009774" cy="1390650"/>
            </a:xfrm>
            <a:prstGeom prst="flowChartPunchedTap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38824" y="3352621"/>
              <a:ext cx="1952625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Initial thread mapping</a:t>
              </a:r>
              <a:endParaRPr lang="en-US" sz="2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924675" y="4781550"/>
            <a:ext cx="2009774" cy="1733550"/>
            <a:chOff x="5781675" y="4781550"/>
            <a:chExt cx="2009774" cy="1733550"/>
          </a:xfrm>
        </p:grpSpPr>
        <p:sp>
          <p:nvSpPr>
            <p:cNvPr id="27" name="Flowchart: Punched Tape 26"/>
            <p:cNvSpPr/>
            <p:nvPr/>
          </p:nvSpPr>
          <p:spPr bwMode="auto">
            <a:xfrm>
              <a:off x="5781675" y="4781550"/>
              <a:ext cx="2009774" cy="1733550"/>
            </a:xfrm>
            <a:prstGeom prst="flowChartPunchedTap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91224" y="5067121"/>
              <a:ext cx="1800225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Run-time thread adaptation</a:t>
              </a:r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In closing – it takes a village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194034" y="6367800"/>
            <a:ext cx="93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Intel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  <p:bldP spid="17" grpId="0" build="p"/>
      <p:bldP spid="16" grpId="0" animBg="1"/>
      <p:bldP spid="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SIGARCH (and SIGDA)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295400"/>
            <a:ext cx="5562600" cy="1395549"/>
          </a:xfrm>
        </p:spPr>
        <p:txBody>
          <a:bodyPr/>
          <a:lstStyle/>
          <a:p>
            <a:r>
              <a:rPr lang="en-US" dirty="0" smtClean="0"/>
              <a:t>My career journey</a:t>
            </a:r>
          </a:p>
          <a:p>
            <a:pPr lvl="1"/>
            <a:r>
              <a:rPr lang="en-US" dirty="0" smtClean="0"/>
              <a:t>Decade (or so) working in application specific architectures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D9C4DD-936E-4FA1-810B-A5C52DB89B6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ACM Athena Lecture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02324" y="5804338"/>
            <a:ext cx="8229600" cy="52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  <a:buClr>
                <a:srgbClr val="0000D0"/>
              </a:buClr>
              <a:buSzPct val="80000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to   ISCA</a:t>
            </a:r>
            <a:r>
              <a:rPr lang="en-US" sz="2800" kern="0" dirty="0" smtClean="0"/>
              <a:t>   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   ACM-W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and   Google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952" y="1613731"/>
            <a:ext cx="20361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SIGARCH</a:t>
            </a:r>
          </a:p>
          <a:p>
            <a:r>
              <a:rPr lang="en-US" sz="2000" dirty="0" smtClean="0"/>
              <a:t>   ISCA</a:t>
            </a:r>
          </a:p>
          <a:p>
            <a:r>
              <a:rPr lang="en-US" sz="2000" dirty="0" smtClean="0"/>
              <a:t>   SIGARCH S/T</a:t>
            </a:r>
            <a:endParaRPr lang="en-US" sz="2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300952" y="2690949"/>
            <a:ext cx="1994457" cy="1350186"/>
            <a:chOff x="6300952" y="2690949"/>
            <a:chExt cx="1994457" cy="1350186"/>
          </a:xfrm>
        </p:grpSpPr>
        <p:sp>
          <p:nvSpPr>
            <p:cNvPr id="9" name="TextBox 8"/>
            <p:cNvSpPr txBox="1"/>
            <p:nvPr/>
          </p:nvSpPr>
          <p:spPr>
            <a:xfrm>
              <a:off x="6300952" y="2963917"/>
              <a:ext cx="199445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SIGDA</a:t>
              </a:r>
            </a:p>
            <a:p>
              <a:r>
                <a:rPr lang="en-US" sz="2000" dirty="0" smtClean="0"/>
                <a:t>   DAC, ISLPED</a:t>
              </a:r>
            </a:p>
            <a:p>
              <a:r>
                <a:rPr lang="en-US" sz="2000" dirty="0" smtClean="0"/>
                <a:t>   SIGDA Board</a:t>
              </a:r>
              <a:endParaRPr lang="en-US" sz="2000" dirty="0"/>
            </a:p>
          </p:txBody>
        </p:sp>
        <p:sp>
          <p:nvSpPr>
            <p:cNvPr id="11" name="Down Arrow 10"/>
            <p:cNvSpPr/>
            <p:nvPr/>
          </p:nvSpPr>
          <p:spPr bwMode="auto">
            <a:xfrm>
              <a:off x="6684564" y="2690949"/>
              <a:ext cx="409904" cy="272968"/>
            </a:xfrm>
            <a:prstGeom prst="downArrow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300952" y="4041135"/>
            <a:ext cx="2321469" cy="1355833"/>
            <a:chOff x="6300952" y="4041135"/>
            <a:chExt cx="2321469" cy="1355833"/>
          </a:xfrm>
        </p:grpSpPr>
        <p:sp>
          <p:nvSpPr>
            <p:cNvPr id="10" name="TextBox 9"/>
            <p:cNvSpPr txBox="1"/>
            <p:nvPr/>
          </p:nvSpPr>
          <p:spPr>
            <a:xfrm>
              <a:off x="6300952" y="4319750"/>
              <a:ext cx="232146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SIGARCH</a:t>
              </a:r>
            </a:p>
            <a:p>
              <a:r>
                <a:rPr lang="en-US" sz="2000" dirty="0" smtClean="0"/>
                <a:t>   ISCA, ASPLOS</a:t>
              </a:r>
            </a:p>
            <a:p>
              <a:r>
                <a:rPr lang="en-US" sz="2000" dirty="0" smtClean="0"/>
                <a:t>   SIGARCH Board</a:t>
              </a:r>
              <a:endParaRPr lang="en-US" sz="2000" dirty="0"/>
            </a:p>
          </p:txBody>
        </p:sp>
        <p:sp>
          <p:nvSpPr>
            <p:cNvPr id="12" name="Down Arrow 11"/>
            <p:cNvSpPr/>
            <p:nvPr/>
          </p:nvSpPr>
          <p:spPr bwMode="auto">
            <a:xfrm>
              <a:off x="6684564" y="4041135"/>
              <a:ext cx="409904" cy="272968"/>
            </a:xfrm>
            <a:prstGeom prst="downArrow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00050" y="2576650"/>
            <a:ext cx="5562600" cy="173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47FF"/>
              </a:buClr>
              <a:buSzPct val="75000"/>
              <a:buFont typeface="Wingdings" pitchFamily="2" charset="2"/>
              <a:buChar char="m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Decade (or so) working on EDA tools, from logic synthesis, to module layout … to power simulators 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SimplePower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81000" y="4079235"/>
            <a:ext cx="5562600" cy="176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47FF"/>
              </a:buClr>
              <a:buSzPct val="75000"/>
              <a:buFont typeface="Wingdings" pitchFamily="2" charset="2"/>
              <a:buChar char="m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Decade (or so) back in the architecture space … optimize power, performance, and reliability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my research colleagues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295400"/>
            <a:ext cx="8418786" cy="5029200"/>
          </a:xfrm>
        </p:spPr>
        <p:txBody>
          <a:bodyPr/>
          <a:lstStyle/>
          <a:p>
            <a:r>
              <a:rPr lang="en-US" dirty="0" smtClean="0"/>
              <a:t>The faculty:  Bob Owens, </a:t>
            </a:r>
            <a:r>
              <a:rPr lang="en-US" dirty="0" err="1" smtClean="0"/>
              <a:t>Mahmut</a:t>
            </a:r>
            <a:r>
              <a:rPr lang="en-US" dirty="0" smtClean="0"/>
              <a:t> </a:t>
            </a:r>
            <a:r>
              <a:rPr lang="en-US" dirty="0" err="1" smtClean="0"/>
              <a:t>Kandemir</a:t>
            </a:r>
            <a:r>
              <a:rPr lang="en-US" dirty="0" smtClean="0"/>
              <a:t>, Vijay Narayanan, </a:t>
            </a:r>
            <a:r>
              <a:rPr lang="en-US" dirty="0" err="1" smtClean="0"/>
              <a:t>Padma</a:t>
            </a:r>
            <a:r>
              <a:rPr lang="en-US" dirty="0" smtClean="0"/>
              <a:t> </a:t>
            </a:r>
            <a:r>
              <a:rPr lang="en-US" dirty="0" err="1" smtClean="0"/>
              <a:t>Raghavan</a:t>
            </a:r>
            <a:r>
              <a:rPr lang="en-US" dirty="0" smtClean="0"/>
              <a:t>, and Yuan </a:t>
            </a:r>
            <a:r>
              <a:rPr lang="en-US" dirty="0" err="1" smtClean="0"/>
              <a:t>Xie</a:t>
            </a:r>
            <a:r>
              <a:rPr lang="en-US" dirty="0" smtClean="0"/>
              <a:t> (PSU), Jack Davidson and Mary Lou </a:t>
            </a:r>
            <a:r>
              <a:rPr lang="en-US" dirty="0" err="1" smtClean="0"/>
              <a:t>Soffa</a:t>
            </a:r>
            <a:r>
              <a:rPr lang="en-US" dirty="0" smtClean="0"/>
              <a:t> (UVA), Bruce						 Childers (</a:t>
            </a:r>
            <a:r>
              <a:rPr lang="en-US" dirty="0" err="1" smtClean="0"/>
              <a:t>UPitt</a:t>
            </a:r>
            <a:r>
              <a:rPr lang="en-US" dirty="0" smtClean="0"/>
              <a:t>)</a:t>
            </a:r>
          </a:p>
          <a:p>
            <a:r>
              <a:rPr lang="en-US" dirty="0" smtClean="0"/>
              <a:t>(Some of) the 						 students: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ACM Athena Lecture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D9C4DD-936E-4FA1-810B-A5C52DB89B6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7" name="Picture 6" descr="thegrou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1583" y="2711668"/>
            <a:ext cx="5402515" cy="3612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multicore</a:t>
            </a:r>
            <a:r>
              <a:rPr lang="en-US" dirty="0" smtClean="0"/>
              <a:t>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18786" cy="4984532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Multiple cores on one chip (socket) are the norm	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But … the other on-chip resources used by those cores must also scale</a:t>
            </a:r>
          </a:p>
          <a:p>
            <a:pPr lvl="1"/>
            <a:r>
              <a:rPr lang="en-US" dirty="0" smtClean="0"/>
              <a:t>On-chip storage (e.g., caches)</a:t>
            </a:r>
          </a:p>
          <a:p>
            <a:pPr lvl="1"/>
            <a:r>
              <a:rPr lang="en-US" dirty="0" smtClean="0"/>
              <a:t>Core interconnect</a:t>
            </a:r>
          </a:p>
          <a:p>
            <a:pPr lvl="1"/>
            <a:r>
              <a:rPr lang="en-US" dirty="0" smtClean="0"/>
              <a:t>Off-chip memory bandwidth (e.g., memory controllers)</a:t>
            </a:r>
          </a:p>
          <a:p>
            <a:r>
              <a:rPr lang="en-US" dirty="0" smtClean="0"/>
              <a:t>Performance also depends upon the design and effective management of these other resources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D9C4DD-936E-4FA1-810B-A5C52DB89B6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2010 ACM Athena Lecture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57200" y="5257800"/>
            <a:ext cx="8450318" cy="9906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1200"/>
              </a:spcBef>
              <a:buNone/>
            </a:pPr>
            <a:r>
              <a:rPr lang="en-US" sz="2800" dirty="0" smtClean="0"/>
              <a:t>Improving the performance of on-chip caches in </a:t>
            </a:r>
            <a:r>
              <a:rPr lang="en-US" sz="2800" dirty="0" err="1" smtClean="0"/>
              <a:t>multicores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ACM Athena Lecture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D9C4DD-936E-4FA1-810B-A5C52DB89B6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6" name="Picture 9" descr="MMj0283874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5620" y="589374"/>
            <a:ext cx="26638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93713" y="1584325"/>
            <a:ext cx="52578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/>
              <a:t>Thank </a:t>
            </a:r>
            <a:r>
              <a:rPr lang="en-US" sz="5400" dirty="0" smtClean="0"/>
              <a:t>you</a:t>
            </a:r>
            <a:r>
              <a:rPr lang="en-US" sz="5400" dirty="0"/>
              <a:t>!</a:t>
            </a:r>
          </a:p>
          <a:p>
            <a:pPr algn="ctr">
              <a:spcBef>
                <a:spcPct val="50000"/>
              </a:spcBef>
            </a:pPr>
            <a:r>
              <a:rPr lang="en-US" sz="5400" dirty="0"/>
              <a:t>Questions?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466049"/>
            <a:ext cx="1951420" cy="1782351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9" name="Picture 3" descr="The image “file:///C:/Documents%20and%20Settings/jan/Local%20Settings/Temporary%20Internet%20Files/OLK126/03-sampleB.gif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 l="17929" r="4436"/>
          <a:stretch>
            <a:fillRect/>
          </a:stretch>
        </p:blipFill>
        <p:spPr bwMode="auto">
          <a:xfrm>
            <a:off x="989972" y="5108959"/>
            <a:ext cx="2134228" cy="85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5863" y="5267133"/>
            <a:ext cx="2160057" cy="619317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Multicore</a:t>
            </a:r>
            <a:r>
              <a:rPr lang="en-US" dirty="0" smtClean="0"/>
              <a:t> “A”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ACM Athena Lecture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9D765A-3996-44AA-8020-F1192686CFA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136" name="Group 135"/>
          <p:cNvGrpSpPr/>
          <p:nvPr/>
        </p:nvGrpSpPr>
        <p:grpSpPr>
          <a:xfrm>
            <a:off x="362610" y="1508248"/>
            <a:ext cx="4070140" cy="3221421"/>
            <a:chOff x="362610" y="1035268"/>
            <a:chExt cx="4070140" cy="3221421"/>
          </a:xfrm>
        </p:grpSpPr>
        <p:grpSp>
          <p:nvGrpSpPr>
            <p:cNvPr id="66" name="Group 65"/>
            <p:cNvGrpSpPr/>
            <p:nvPr/>
          </p:nvGrpSpPr>
          <p:grpSpPr>
            <a:xfrm>
              <a:off x="465090" y="1500358"/>
              <a:ext cx="1763106" cy="2604586"/>
              <a:chOff x="307430" y="1295400"/>
              <a:chExt cx="1763106" cy="2604586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307430" y="1295400"/>
                <a:ext cx="1763106" cy="1085910"/>
                <a:chOff x="307430" y="1295400"/>
                <a:chExt cx="1763106" cy="1085910"/>
              </a:xfrm>
            </p:grpSpPr>
            <p:sp>
              <p:nvSpPr>
                <p:cNvPr id="6" name="Oval 5"/>
                <p:cNvSpPr/>
                <p:nvPr/>
              </p:nvSpPr>
              <p:spPr bwMode="auto">
                <a:xfrm>
                  <a:off x="391506" y="1295400"/>
                  <a:ext cx="1600200" cy="9144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Arial" pitchFamily="-112" charset="0"/>
                    </a:rPr>
                    <a:t>Core1</a:t>
                  </a:r>
                  <a:endParaRPr kumimoji="0" lang="en-US" sz="22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-112" charset="0"/>
                  </a:endParaRPr>
                </a:p>
              </p:txBody>
            </p:sp>
            <p:grpSp>
              <p:nvGrpSpPr>
                <p:cNvPr id="7" name="Group 60"/>
                <p:cNvGrpSpPr/>
                <p:nvPr/>
              </p:nvGrpSpPr>
              <p:grpSpPr>
                <a:xfrm>
                  <a:off x="307430" y="1905000"/>
                  <a:ext cx="838200" cy="476310"/>
                  <a:chOff x="1295400" y="2743200"/>
                  <a:chExt cx="838200" cy="609600"/>
                </a:xfrm>
              </p:grpSpPr>
              <p:sp>
                <p:nvSpPr>
                  <p:cNvPr id="11" name="Rounded Rectangle 10"/>
                  <p:cNvSpPr/>
                  <p:nvPr/>
                </p:nvSpPr>
                <p:spPr bwMode="auto">
                  <a:xfrm>
                    <a:off x="1295400" y="2743200"/>
                    <a:ext cx="838200" cy="6096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-112" charset="0"/>
                    </a:endParaRPr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1295400" y="2819400"/>
                    <a:ext cx="8382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L1 I</a:t>
                    </a:r>
                    <a:endParaRPr 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8" name="Group 66"/>
                <p:cNvGrpSpPr/>
                <p:nvPr/>
              </p:nvGrpSpPr>
              <p:grpSpPr>
                <a:xfrm>
                  <a:off x="1232336" y="1905000"/>
                  <a:ext cx="838200" cy="476310"/>
                  <a:chOff x="1295400" y="2743200"/>
                  <a:chExt cx="838200" cy="609600"/>
                </a:xfrm>
              </p:grpSpPr>
              <p:sp>
                <p:nvSpPr>
                  <p:cNvPr id="9" name="Rounded Rectangle 8"/>
                  <p:cNvSpPr/>
                  <p:nvPr/>
                </p:nvSpPr>
                <p:spPr bwMode="auto">
                  <a:xfrm>
                    <a:off x="1295400" y="2743200"/>
                    <a:ext cx="838200" cy="6096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-112" charset="0"/>
                    </a:endParaRPr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295400" y="2819400"/>
                    <a:ext cx="838200" cy="5120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L1D</a:t>
                    </a:r>
                    <a:endParaRPr 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p:grpSp>
          </p:grpSp>
          <p:grpSp>
            <p:nvGrpSpPr>
              <p:cNvPr id="37" name="Group 66"/>
              <p:cNvGrpSpPr/>
              <p:nvPr/>
            </p:nvGrpSpPr>
            <p:grpSpPr>
              <a:xfrm>
                <a:off x="307430" y="3121563"/>
                <a:ext cx="1763106" cy="778423"/>
                <a:chOff x="1295400" y="2743200"/>
                <a:chExt cx="838200" cy="609600"/>
              </a:xfrm>
            </p:grpSpPr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1295400" y="2743200"/>
                  <a:ext cx="838200" cy="6096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1295400" y="2881134"/>
                  <a:ext cx="838200" cy="3133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L2</a:t>
                  </a:r>
                  <a:endPara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65" name="Up-Down Arrow 64"/>
              <p:cNvSpPr/>
              <p:nvPr/>
            </p:nvSpPr>
            <p:spPr bwMode="auto">
              <a:xfrm>
                <a:off x="1185038" y="2381311"/>
                <a:ext cx="47298" cy="692966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2575048" y="1500358"/>
              <a:ext cx="1763106" cy="2604586"/>
              <a:chOff x="307430" y="1295400"/>
              <a:chExt cx="1763106" cy="2604586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307430" y="1295400"/>
                <a:ext cx="1763106" cy="1085910"/>
                <a:chOff x="307430" y="1295400"/>
                <a:chExt cx="1763106" cy="1085910"/>
              </a:xfrm>
            </p:grpSpPr>
            <p:sp>
              <p:nvSpPr>
                <p:cNvPr id="73" name="Oval 72"/>
                <p:cNvSpPr/>
                <p:nvPr/>
              </p:nvSpPr>
              <p:spPr bwMode="auto">
                <a:xfrm>
                  <a:off x="391506" y="1295400"/>
                  <a:ext cx="1600200" cy="9144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Arial" pitchFamily="-112" charset="0"/>
                    </a:rPr>
                    <a:t>Core2</a:t>
                  </a:r>
                  <a:endParaRPr kumimoji="0" lang="en-US" sz="22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-112" charset="0"/>
                  </a:endParaRPr>
                </a:p>
              </p:txBody>
            </p:sp>
            <p:grpSp>
              <p:nvGrpSpPr>
                <p:cNvPr id="74" name="Group 60"/>
                <p:cNvGrpSpPr/>
                <p:nvPr/>
              </p:nvGrpSpPr>
              <p:grpSpPr>
                <a:xfrm>
                  <a:off x="307430" y="1905000"/>
                  <a:ext cx="838200" cy="476310"/>
                  <a:chOff x="1295400" y="2743200"/>
                  <a:chExt cx="838200" cy="609600"/>
                </a:xfrm>
              </p:grpSpPr>
              <p:sp>
                <p:nvSpPr>
                  <p:cNvPr id="78" name="Rounded Rectangle 77"/>
                  <p:cNvSpPr/>
                  <p:nvPr/>
                </p:nvSpPr>
                <p:spPr bwMode="auto">
                  <a:xfrm>
                    <a:off x="1295400" y="2743200"/>
                    <a:ext cx="838200" cy="6096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-112" charset="0"/>
                    </a:endParaRPr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1295400" y="2819400"/>
                    <a:ext cx="8382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L1 I</a:t>
                    </a:r>
                    <a:endParaRPr 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75" name="Group 66"/>
                <p:cNvGrpSpPr/>
                <p:nvPr/>
              </p:nvGrpSpPr>
              <p:grpSpPr>
                <a:xfrm>
                  <a:off x="1232336" y="1905000"/>
                  <a:ext cx="838200" cy="476310"/>
                  <a:chOff x="1295400" y="2743200"/>
                  <a:chExt cx="838200" cy="609600"/>
                </a:xfrm>
              </p:grpSpPr>
              <p:sp>
                <p:nvSpPr>
                  <p:cNvPr id="76" name="Rounded Rectangle 75"/>
                  <p:cNvSpPr/>
                  <p:nvPr/>
                </p:nvSpPr>
                <p:spPr bwMode="auto">
                  <a:xfrm>
                    <a:off x="1295400" y="2743200"/>
                    <a:ext cx="838200" cy="6096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-112" charset="0"/>
                    </a:endParaRPr>
                  </a:p>
                </p:txBody>
              </p:sp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1295400" y="2819400"/>
                    <a:ext cx="838200" cy="5120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L1D</a:t>
                    </a:r>
                    <a:endParaRPr 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p:grpSp>
          </p:grpSp>
          <p:grpSp>
            <p:nvGrpSpPr>
              <p:cNvPr id="69" name="Group 66"/>
              <p:cNvGrpSpPr/>
              <p:nvPr/>
            </p:nvGrpSpPr>
            <p:grpSpPr>
              <a:xfrm>
                <a:off x="307430" y="3121563"/>
                <a:ext cx="1763106" cy="778423"/>
                <a:chOff x="1295400" y="2743200"/>
                <a:chExt cx="838200" cy="609600"/>
              </a:xfrm>
            </p:grpSpPr>
            <p:sp>
              <p:nvSpPr>
                <p:cNvPr id="71" name="Rounded Rectangle 70"/>
                <p:cNvSpPr/>
                <p:nvPr/>
              </p:nvSpPr>
              <p:spPr bwMode="auto">
                <a:xfrm>
                  <a:off x="1295400" y="2743200"/>
                  <a:ext cx="838200" cy="6096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1295400" y="2881134"/>
                  <a:ext cx="838200" cy="3133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L2</a:t>
                  </a:r>
                  <a:endPara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70" name="Up-Down Arrow 69"/>
              <p:cNvSpPr/>
              <p:nvPr/>
            </p:nvSpPr>
            <p:spPr bwMode="auto">
              <a:xfrm>
                <a:off x="1185038" y="2381311"/>
                <a:ext cx="47298" cy="692966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06" name="Rectangle 105"/>
            <p:cNvSpPr/>
            <p:nvPr/>
          </p:nvSpPr>
          <p:spPr bwMode="auto">
            <a:xfrm>
              <a:off x="362610" y="1035268"/>
              <a:ext cx="4070140" cy="3221421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4679724" y="1508248"/>
            <a:ext cx="4070140" cy="3221421"/>
            <a:chOff x="362610" y="1035268"/>
            <a:chExt cx="4070140" cy="3221421"/>
          </a:xfrm>
        </p:grpSpPr>
        <p:grpSp>
          <p:nvGrpSpPr>
            <p:cNvPr id="138" name="Group 137"/>
            <p:cNvGrpSpPr/>
            <p:nvPr/>
          </p:nvGrpSpPr>
          <p:grpSpPr>
            <a:xfrm>
              <a:off x="465090" y="1500358"/>
              <a:ext cx="1763106" cy="2604586"/>
              <a:chOff x="307430" y="1295400"/>
              <a:chExt cx="1763106" cy="2604586"/>
            </a:xfrm>
          </p:grpSpPr>
          <p:grpSp>
            <p:nvGrpSpPr>
              <p:cNvPr id="153" name="Group 152"/>
              <p:cNvGrpSpPr/>
              <p:nvPr/>
            </p:nvGrpSpPr>
            <p:grpSpPr>
              <a:xfrm>
                <a:off x="307430" y="1295400"/>
                <a:ext cx="1763106" cy="1085910"/>
                <a:chOff x="307430" y="1295400"/>
                <a:chExt cx="1763106" cy="1085910"/>
              </a:xfrm>
            </p:grpSpPr>
            <p:sp>
              <p:nvSpPr>
                <p:cNvPr id="158" name="Oval 157"/>
                <p:cNvSpPr/>
                <p:nvPr/>
              </p:nvSpPr>
              <p:spPr bwMode="auto">
                <a:xfrm>
                  <a:off x="391506" y="1295400"/>
                  <a:ext cx="1600200" cy="9144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Arial" pitchFamily="-112" charset="0"/>
                    </a:rPr>
                    <a:t>Core3</a:t>
                  </a:r>
                  <a:endParaRPr kumimoji="0" lang="en-US" sz="22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-112" charset="0"/>
                  </a:endParaRPr>
                </a:p>
              </p:txBody>
            </p:sp>
            <p:grpSp>
              <p:nvGrpSpPr>
                <p:cNvPr id="159" name="Group 60"/>
                <p:cNvGrpSpPr/>
                <p:nvPr/>
              </p:nvGrpSpPr>
              <p:grpSpPr>
                <a:xfrm>
                  <a:off x="307430" y="1905000"/>
                  <a:ext cx="838200" cy="476310"/>
                  <a:chOff x="1295400" y="2743200"/>
                  <a:chExt cx="838200" cy="609600"/>
                </a:xfrm>
              </p:grpSpPr>
              <p:sp>
                <p:nvSpPr>
                  <p:cNvPr id="163" name="Rounded Rectangle 162"/>
                  <p:cNvSpPr/>
                  <p:nvPr/>
                </p:nvSpPr>
                <p:spPr bwMode="auto">
                  <a:xfrm>
                    <a:off x="1295400" y="2743200"/>
                    <a:ext cx="838200" cy="6096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-112" charset="0"/>
                    </a:endParaRP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1295400" y="2819400"/>
                    <a:ext cx="8382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L1 I</a:t>
                    </a:r>
                    <a:endParaRPr 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160" name="Group 66"/>
                <p:cNvGrpSpPr/>
                <p:nvPr/>
              </p:nvGrpSpPr>
              <p:grpSpPr>
                <a:xfrm>
                  <a:off x="1232336" y="1905000"/>
                  <a:ext cx="838200" cy="476310"/>
                  <a:chOff x="1295400" y="2743200"/>
                  <a:chExt cx="838200" cy="609600"/>
                </a:xfrm>
              </p:grpSpPr>
              <p:sp>
                <p:nvSpPr>
                  <p:cNvPr id="161" name="Rounded Rectangle 160"/>
                  <p:cNvSpPr/>
                  <p:nvPr/>
                </p:nvSpPr>
                <p:spPr bwMode="auto">
                  <a:xfrm>
                    <a:off x="1295400" y="2743200"/>
                    <a:ext cx="838200" cy="6096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-112" charset="0"/>
                    </a:endParaRPr>
                  </a:p>
                </p:txBody>
              </p:sp>
              <p:sp>
                <p:nvSpPr>
                  <p:cNvPr id="162" name="TextBox 161"/>
                  <p:cNvSpPr txBox="1"/>
                  <p:nvPr/>
                </p:nvSpPr>
                <p:spPr>
                  <a:xfrm>
                    <a:off x="1295400" y="2819400"/>
                    <a:ext cx="838200" cy="5120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L1D</a:t>
                    </a:r>
                    <a:endParaRPr 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p:grpSp>
          </p:grpSp>
          <p:grpSp>
            <p:nvGrpSpPr>
              <p:cNvPr id="154" name="Group 66"/>
              <p:cNvGrpSpPr/>
              <p:nvPr/>
            </p:nvGrpSpPr>
            <p:grpSpPr>
              <a:xfrm>
                <a:off x="307430" y="3121563"/>
                <a:ext cx="1763106" cy="778423"/>
                <a:chOff x="1295400" y="2743200"/>
                <a:chExt cx="838200" cy="609600"/>
              </a:xfrm>
            </p:grpSpPr>
            <p:sp>
              <p:nvSpPr>
                <p:cNvPr id="156" name="Rounded Rectangle 155"/>
                <p:cNvSpPr/>
                <p:nvPr/>
              </p:nvSpPr>
              <p:spPr bwMode="auto">
                <a:xfrm>
                  <a:off x="1295400" y="2743200"/>
                  <a:ext cx="838200" cy="6096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157" name="TextBox 156"/>
                <p:cNvSpPr txBox="1"/>
                <p:nvPr/>
              </p:nvSpPr>
              <p:spPr>
                <a:xfrm>
                  <a:off x="1295400" y="2881134"/>
                  <a:ext cx="838200" cy="3133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L2</a:t>
                  </a:r>
                  <a:endPara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155" name="Up-Down Arrow 154"/>
              <p:cNvSpPr/>
              <p:nvPr/>
            </p:nvSpPr>
            <p:spPr bwMode="auto">
              <a:xfrm>
                <a:off x="1185038" y="2381311"/>
                <a:ext cx="47298" cy="692966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>
              <a:off x="2575048" y="1500358"/>
              <a:ext cx="1763106" cy="2604586"/>
              <a:chOff x="307430" y="1295400"/>
              <a:chExt cx="1763106" cy="2604586"/>
            </a:xfrm>
          </p:grpSpPr>
          <p:grpSp>
            <p:nvGrpSpPr>
              <p:cNvPr id="141" name="Group 140"/>
              <p:cNvGrpSpPr/>
              <p:nvPr/>
            </p:nvGrpSpPr>
            <p:grpSpPr>
              <a:xfrm>
                <a:off x="307430" y="1295400"/>
                <a:ext cx="1763106" cy="1085910"/>
                <a:chOff x="307430" y="1295400"/>
                <a:chExt cx="1763106" cy="1085910"/>
              </a:xfrm>
            </p:grpSpPr>
            <p:sp>
              <p:nvSpPr>
                <p:cNvPr id="146" name="Oval 145"/>
                <p:cNvSpPr/>
                <p:nvPr/>
              </p:nvSpPr>
              <p:spPr bwMode="auto">
                <a:xfrm>
                  <a:off x="391506" y="1295400"/>
                  <a:ext cx="1600200" cy="9144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Arial" pitchFamily="-112" charset="0"/>
                    </a:rPr>
                    <a:t>Core4</a:t>
                  </a:r>
                  <a:endParaRPr kumimoji="0" lang="en-US" sz="22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-112" charset="0"/>
                  </a:endParaRPr>
                </a:p>
              </p:txBody>
            </p:sp>
            <p:grpSp>
              <p:nvGrpSpPr>
                <p:cNvPr id="147" name="Group 60"/>
                <p:cNvGrpSpPr/>
                <p:nvPr/>
              </p:nvGrpSpPr>
              <p:grpSpPr>
                <a:xfrm>
                  <a:off x="307430" y="1905000"/>
                  <a:ext cx="838200" cy="476310"/>
                  <a:chOff x="1295400" y="2743200"/>
                  <a:chExt cx="838200" cy="609600"/>
                </a:xfrm>
              </p:grpSpPr>
              <p:sp>
                <p:nvSpPr>
                  <p:cNvPr id="151" name="Rounded Rectangle 150"/>
                  <p:cNvSpPr/>
                  <p:nvPr/>
                </p:nvSpPr>
                <p:spPr bwMode="auto">
                  <a:xfrm>
                    <a:off x="1295400" y="2743200"/>
                    <a:ext cx="838200" cy="6096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-112" charset="0"/>
                    </a:endParaRPr>
                  </a:p>
                </p:txBody>
              </p:sp>
              <p:sp>
                <p:nvSpPr>
                  <p:cNvPr id="152" name="TextBox 151"/>
                  <p:cNvSpPr txBox="1"/>
                  <p:nvPr/>
                </p:nvSpPr>
                <p:spPr>
                  <a:xfrm>
                    <a:off x="1295400" y="2819400"/>
                    <a:ext cx="8382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L1 I</a:t>
                    </a:r>
                    <a:endParaRPr 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148" name="Group 66"/>
                <p:cNvGrpSpPr/>
                <p:nvPr/>
              </p:nvGrpSpPr>
              <p:grpSpPr>
                <a:xfrm>
                  <a:off x="1232336" y="1905000"/>
                  <a:ext cx="838200" cy="476310"/>
                  <a:chOff x="1295400" y="2743200"/>
                  <a:chExt cx="838200" cy="609600"/>
                </a:xfrm>
              </p:grpSpPr>
              <p:sp>
                <p:nvSpPr>
                  <p:cNvPr id="149" name="Rounded Rectangle 148"/>
                  <p:cNvSpPr/>
                  <p:nvPr/>
                </p:nvSpPr>
                <p:spPr bwMode="auto">
                  <a:xfrm>
                    <a:off x="1295400" y="2743200"/>
                    <a:ext cx="838200" cy="6096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-112" charset="0"/>
                    </a:endParaRPr>
                  </a:p>
                </p:txBody>
              </p:sp>
              <p:sp>
                <p:nvSpPr>
                  <p:cNvPr id="150" name="TextBox 149"/>
                  <p:cNvSpPr txBox="1"/>
                  <p:nvPr/>
                </p:nvSpPr>
                <p:spPr>
                  <a:xfrm>
                    <a:off x="1295400" y="2819400"/>
                    <a:ext cx="838200" cy="5120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L1D</a:t>
                    </a:r>
                    <a:endParaRPr 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p:grpSp>
          </p:grpSp>
          <p:grpSp>
            <p:nvGrpSpPr>
              <p:cNvPr id="142" name="Group 66"/>
              <p:cNvGrpSpPr/>
              <p:nvPr/>
            </p:nvGrpSpPr>
            <p:grpSpPr>
              <a:xfrm>
                <a:off x="307430" y="3121563"/>
                <a:ext cx="1763106" cy="778423"/>
                <a:chOff x="1295400" y="2743200"/>
                <a:chExt cx="838200" cy="609600"/>
              </a:xfrm>
            </p:grpSpPr>
            <p:sp>
              <p:nvSpPr>
                <p:cNvPr id="144" name="Rounded Rectangle 143"/>
                <p:cNvSpPr/>
                <p:nvPr/>
              </p:nvSpPr>
              <p:spPr bwMode="auto">
                <a:xfrm>
                  <a:off x="1295400" y="2743200"/>
                  <a:ext cx="838200" cy="6096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145" name="TextBox 144"/>
                <p:cNvSpPr txBox="1"/>
                <p:nvPr/>
              </p:nvSpPr>
              <p:spPr>
                <a:xfrm>
                  <a:off x="1295400" y="2881134"/>
                  <a:ext cx="838200" cy="3133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L2</a:t>
                  </a:r>
                  <a:endPara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143" name="Up-Down Arrow 142"/>
              <p:cNvSpPr/>
              <p:nvPr/>
            </p:nvSpPr>
            <p:spPr bwMode="auto">
              <a:xfrm>
                <a:off x="1185038" y="2381311"/>
                <a:ext cx="47298" cy="692966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40" name="Rectangle 139"/>
            <p:cNvSpPr/>
            <p:nvPr/>
          </p:nvSpPr>
          <p:spPr bwMode="auto">
            <a:xfrm>
              <a:off x="362610" y="1035268"/>
              <a:ext cx="4070140" cy="3221421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1186209" y="1517452"/>
            <a:ext cx="6661234" cy="652625"/>
            <a:chOff x="1186209" y="1517452"/>
            <a:chExt cx="6661234" cy="652625"/>
          </a:xfrm>
        </p:grpSpPr>
        <p:sp>
          <p:nvSpPr>
            <p:cNvPr id="166" name="Wave 165"/>
            <p:cNvSpPr/>
            <p:nvPr/>
          </p:nvSpPr>
          <p:spPr bwMode="auto">
            <a:xfrm rot="3780000">
              <a:off x="3052770" y="1722252"/>
              <a:ext cx="643759" cy="234162"/>
            </a:xfrm>
            <a:prstGeom prst="wave">
              <a:avLst/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7" name="Wave 166"/>
            <p:cNvSpPr/>
            <p:nvPr/>
          </p:nvSpPr>
          <p:spPr bwMode="auto">
            <a:xfrm rot="3780000">
              <a:off x="5298525" y="1731117"/>
              <a:ext cx="643759" cy="234162"/>
            </a:xfrm>
            <a:prstGeom prst="wave">
              <a:avLst/>
            </a:prstGeom>
            <a:solidFill>
              <a:srgbClr val="FFFF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8" name="Wave 167"/>
            <p:cNvSpPr/>
            <p:nvPr/>
          </p:nvSpPr>
          <p:spPr bwMode="auto">
            <a:xfrm rot="3780000">
              <a:off x="981410" y="1731115"/>
              <a:ext cx="643759" cy="234162"/>
            </a:xfrm>
            <a:prstGeom prst="wave">
              <a:avLst/>
            </a:prstGeom>
            <a:solidFill>
              <a:srgbClr val="C0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9" name="Wave 168"/>
            <p:cNvSpPr/>
            <p:nvPr/>
          </p:nvSpPr>
          <p:spPr bwMode="auto">
            <a:xfrm rot="3780000">
              <a:off x="7408482" y="1722251"/>
              <a:ext cx="643759" cy="234162"/>
            </a:xfrm>
            <a:prstGeom prst="wave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2" name="Content Placeholder 2"/>
          <p:cNvSpPr txBox="1">
            <a:spLocks/>
          </p:cNvSpPr>
          <p:nvPr/>
        </p:nvSpPr>
        <p:spPr>
          <a:xfrm>
            <a:off x="362610" y="4778266"/>
            <a:ext cx="8418786" cy="188923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D0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lang="en-US" sz="2800" kern="0" dirty="0" smtClean="0">
                <a:latin typeface="+mn-lt"/>
              </a:rPr>
              <a:t>E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xamples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– AMD’s AthlonX2, IBM’s POWER6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47FF"/>
              </a:buClr>
              <a:buSzPct val="75000"/>
              <a:buFont typeface="Wingdings" pitchFamily="2" charset="2"/>
              <a:buChar char="m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Good: Fast interconnect;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No L2 app thread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contention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200150" lvl="2" indent="-285750">
              <a:spcBef>
                <a:spcPct val="20000"/>
              </a:spcBef>
              <a:buClr>
                <a:srgbClr val="A5A5FF"/>
              </a:buClr>
              <a:buSzPct val="65000"/>
              <a:buFont typeface="Wingdings" pitchFamily="2" charset="2"/>
              <a:buChar char=""/>
              <a:defRPr/>
            </a:pPr>
            <a:r>
              <a:rPr lang="en-US" sz="2000" kern="0" dirty="0" smtClean="0"/>
              <a:t>Good for </a:t>
            </a:r>
            <a:r>
              <a:rPr lang="en-US" sz="2000" kern="0" dirty="0" err="1" smtClean="0"/>
              <a:t>multiprogrammed</a:t>
            </a:r>
            <a:r>
              <a:rPr lang="en-US" sz="2000" kern="0" dirty="0" smtClean="0"/>
              <a:t> (single-threaded apps) workloads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1171600" y="1499381"/>
            <a:ext cx="6645468" cy="661994"/>
            <a:chOff x="1186210" y="1508084"/>
            <a:chExt cx="6645468" cy="661994"/>
          </a:xfrm>
        </p:grpSpPr>
        <p:sp>
          <p:nvSpPr>
            <p:cNvPr id="174" name="Wave 173"/>
            <p:cNvSpPr/>
            <p:nvPr/>
          </p:nvSpPr>
          <p:spPr bwMode="auto">
            <a:xfrm rot="3780000">
              <a:off x="981411" y="1731118"/>
              <a:ext cx="643759" cy="234162"/>
            </a:xfrm>
            <a:prstGeom prst="wave">
              <a:avLst/>
            </a:prstGeom>
            <a:solidFill>
              <a:srgbClr val="C0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5" name="Wave 174"/>
            <p:cNvSpPr/>
            <p:nvPr/>
          </p:nvSpPr>
          <p:spPr bwMode="auto">
            <a:xfrm rot="3780000">
              <a:off x="3052770" y="1712885"/>
              <a:ext cx="643759" cy="234162"/>
            </a:xfrm>
            <a:prstGeom prst="wave">
              <a:avLst/>
            </a:prstGeom>
            <a:solidFill>
              <a:srgbClr val="C0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6" name="Wave 175"/>
            <p:cNvSpPr/>
            <p:nvPr/>
          </p:nvSpPr>
          <p:spPr bwMode="auto">
            <a:xfrm rot="3780000">
              <a:off x="5287200" y="1728650"/>
              <a:ext cx="643759" cy="234162"/>
            </a:xfrm>
            <a:prstGeom prst="wave">
              <a:avLst/>
            </a:prstGeom>
            <a:solidFill>
              <a:srgbClr val="C0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7" name="Wave 176"/>
            <p:cNvSpPr/>
            <p:nvPr/>
          </p:nvSpPr>
          <p:spPr bwMode="auto">
            <a:xfrm rot="3780000">
              <a:off x="7392717" y="1712883"/>
              <a:ext cx="643759" cy="234162"/>
            </a:xfrm>
            <a:prstGeom prst="wave">
              <a:avLst/>
            </a:prstGeom>
            <a:solidFill>
              <a:srgbClr val="C0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0" name="Content Placeholder 2"/>
          <p:cNvSpPr txBox="1">
            <a:spLocks/>
          </p:cNvSpPr>
          <p:nvPr/>
        </p:nvSpPr>
        <p:spPr>
          <a:xfrm>
            <a:off x="362610" y="6025724"/>
            <a:ext cx="8418786" cy="527476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47FF"/>
              </a:buClr>
              <a:buSzPct val="75000"/>
              <a:buFont typeface="Wingdings" pitchFamily="2" charset="2"/>
              <a:buChar char="m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Bad: </a:t>
            </a:r>
            <a:r>
              <a:rPr lang="en-US" sz="2400" kern="0" dirty="0" smtClean="0">
                <a:latin typeface="+mn-lt"/>
              </a:rPr>
              <a:t>App threads can’t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share L2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capacity . . . or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build="p" bldLvl="2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9"/>
          <p:cNvGrpSpPr/>
          <p:nvPr/>
        </p:nvGrpSpPr>
        <p:grpSpPr>
          <a:xfrm>
            <a:off x="465090" y="1973338"/>
            <a:ext cx="1763106" cy="1085910"/>
            <a:chOff x="307430" y="1295400"/>
            <a:chExt cx="1763106" cy="1085910"/>
          </a:xfrm>
        </p:grpSpPr>
        <p:sp>
          <p:nvSpPr>
            <p:cNvPr id="6" name="Oval 5"/>
            <p:cNvSpPr/>
            <p:nvPr/>
          </p:nvSpPr>
          <p:spPr bwMode="auto">
            <a:xfrm>
              <a:off x="391506" y="1295400"/>
              <a:ext cx="1600200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rPr>
                <a:t>Core1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13" name="Group 60"/>
            <p:cNvGrpSpPr/>
            <p:nvPr/>
          </p:nvGrpSpPr>
          <p:grpSpPr>
            <a:xfrm>
              <a:off x="307430" y="1905000"/>
              <a:ext cx="838200" cy="476310"/>
              <a:chOff x="1295400" y="2743200"/>
              <a:chExt cx="838200" cy="609600"/>
            </a:xfrm>
          </p:grpSpPr>
          <p:sp>
            <p:nvSpPr>
              <p:cNvPr id="11" name="Rounded Rectangle 10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295400" y="2819400"/>
                <a:ext cx="838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4" name="Group 66"/>
            <p:cNvGrpSpPr/>
            <p:nvPr/>
          </p:nvGrpSpPr>
          <p:grpSpPr>
            <a:xfrm>
              <a:off x="1232336" y="1905000"/>
              <a:ext cx="838200" cy="476310"/>
              <a:chOff x="1295400" y="2743200"/>
              <a:chExt cx="838200" cy="60960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295400" y="2819400"/>
                <a:ext cx="838200" cy="512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65" name="Up-Down Arrow 64"/>
          <p:cNvSpPr/>
          <p:nvPr/>
        </p:nvSpPr>
        <p:spPr bwMode="auto">
          <a:xfrm>
            <a:off x="1342698" y="3059249"/>
            <a:ext cx="45719" cy="331651"/>
          </a:xfrm>
          <a:prstGeom prst="upDown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7" name="Group 67"/>
          <p:cNvGrpSpPr/>
          <p:nvPr/>
        </p:nvGrpSpPr>
        <p:grpSpPr>
          <a:xfrm>
            <a:off x="2575048" y="1973338"/>
            <a:ext cx="1763106" cy="1085910"/>
            <a:chOff x="307430" y="1295400"/>
            <a:chExt cx="1763106" cy="1085910"/>
          </a:xfrm>
        </p:grpSpPr>
        <p:sp>
          <p:nvSpPr>
            <p:cNvPr id="73" name="Oval 72"/>
            <p:cNvSpPr/>
            <p:nvPr/>
          </p:nvSpPr>
          <p:spPr bwMode="auto">
            <a:xfrm>
              <a:off x="391506" y="1295400"/>
              <a:ext cx="1600200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-112" charset="0"/>
                </a:rPr>
                <a:t>Core2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18" name="Group 60"/>
            <p:cNvGrpSpPr/>
            <p:nvPr/>
          </p:nvGrpSpPr>
          <p:grpSpPr>
            <a:xfrm>
              <a:off x="307430" y="1905000"/>
              <a:ext cx="838200" cy="476310"/>
              <a:chOff x="1295400" y="2743200"/>
              <a:chExt cx="838200" cy="609600"/>
            </a:xfrm>
          </p:grpSpPr>
          <p:sp>
            <p:nvSpPr>
              <p:cNvPr id="78" name="Rounded Rectangle 77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295400" y="2819400"/>
                <a:ext cx="838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 I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9" name="Group 66"/>
            <p:cNvGrpSpPr/>
            <p:nvPr/>
          </p:nvGrpSpPr>
          <p:grpSpPr>
            <a:xfrm>
              <a:off x="1232336" y="1905000"/>
              <a:ext cx="838200" cy="476310"/>
              <a:chOff x="1295400" y="2743200"/>
              <a:chExt cx="838200" cy="609600"/>
            </a:xfrm>
          </p:grpSpPr>
          <p:sp>
            <p:nvSpPr>
              <p:cNvPr id="76" name="Rounded Rectangle 75"/>
              <p:cNvSpPr/>
              <p:nvPr/>
            </p:nvSpPr>
            <p:spPr bwMode="auto">
              <a:xfrm>
                <a:off x="1295400" y="2743200"/>
                <a:ext cx="838200" cy="609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295400" y="2819400"/>
                <a:ext cx="838200" cy="512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L1D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20" name="Group 66"/>
          <p:cNvGrpSpPr/>
          <p:nvPr/>
        </p:nvGrpSpPr>
        <p:grpSpPr>
          <a:xfrm>
            <a:off x="457200" y="3799501"/>
            <a:ext cx="3880954" cy="778423"/>
            <a:chOff x="1295400" y="2743200"/>
            <a:chExt cx="838200" cy="609600"/>
          </a:xfrm>
        </p:grpSpPr>
        <p:sp>
          <p:nvSpPr>
            <p:cNvPr id="71" name="Rounded Rectangle 70"/>
            <p:cNvSpPr/>
            <p:nvPr/>
          </p:nvSpPr>
          <p:spPr bwMode="auto">
            <a:xfrm>
              <a:off x="1295400" y="2743200"/>
              <a:ext cx="8382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295400" y="2881134"/>
              <a:ext cx="838200" cy="313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L2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0" name="Up-Down Arrow 69"/>
          <p:cNvSpPr/>
          <p:nvPr/>
        </p:nvSpPr>
        <p:spPr bwMode="auto">
          <a:xfrm flipH="1">
            <a:off x="2395979" y="3438186"/>
            <a:ext cx="45719" cy="361315"/>
          </a:xfrm>
          <a:prstGeom prst="upDown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362610" y="1508248"/>
            <a:ext cx="4070140" cy="322142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Up-Down Arrow 62"/>
          <p:cNvSpPr/>
          <p:nvPr/>
        </p:nvSpPr>
        <p:spPr bwMode="auto">
          <a:xfrm>
            <a:off x="3454235" y="3059249"/>
            <a:ext cx="45719" cy="331651"/>
          </a:xfrm>
          <a:prstGeom prst="upDown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5" name="Straight Connector 104"/>
          <p:cNvCxnSpPr/>
          <p:nvPr/>
        </p:nvCxnSpPr>
        <p:spPr bwMode="auto">
          <a:xfrm>
            <a:off x="1342697" y="3406140"/>
            <a:ext cx="2134398" cy="381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69" name="Group 68"/>
          <p:cNvGrpSpPr/>
          <p:nvPr/>
        </p:nvGrpSpPr>
        <p:grpSpPr>
          <a:xfrm>
            <a:off x="4698774" y="1518101"/>
            <a:ext cx="4070140" cy="3221421"/>
            <a:chOff x="4698774" y="1470803"/>
            <a:chExt cx="4070140" cy="3221421"/>
          </a:xfrm>
        </p:grpSpPr>
        <p:cxnSp>
          <p:nvCxnSpPr>
            <p:cNvPr id="68" name="Straight Connector 67"/>
            <p:cNvCxnSpPr/>
            <p:nvPr/>
          </p:nvCxnSpPr>
          <p:spPr bwMode="auto">
            <a:xfrm>
              <a:off x="5683994" y="3381036"/>
              <a:ext cx="2134398" cy="381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08" name="Group 107"/>
            <p:cNvGrpSpPr/>
            <p:nvPr/>
          </p:nvGrpSpPr>
          <p:grpSpPr>
            <a:xfrm>
              <a:off x="4698774" y="1470803"/>
              <a:ext cx="4070140" cy="3221421"/>
              <a:chOff x="362610" y="1508248"/>
              <a:chExt cx="4070140" cy="3221421"/>
            </a:xfrm>
          </p:grpSpPr>
          <p:grpSp>
            <p:nvGrpSpPr>
              <p:cNvPr id="109" name="Group 39"/>
              <p:cNvGrpSpPr/>
              <p:nvPr/>
            </p:nvGrpSpPr>
            <p:grpSpPr>
              <a:xfrm>
                <a:off x="465090" y="1973338"/>
                <a:ext cx="1763106" cy="1085910"/>
                <a:chOff x="307430" y="1295400"/>
                <a:chExt cx="1763106" cy="1085910"/>
              </a:xfrm>
            </p:grpSpPr>
            <p:sp>
              <p:nvSpPr>
                <p:cNvPr id="126" name="Oval 125"/>
                <p:cNvSpPr/>
                <p:nvPr/>
              </p:nvSpPr>
              <p:spPr bwMode="auto">
                <a:xfrm>
                  <a:off x="391506" y="1295400"/>
                  <a:ext cx="1600200" cy="9144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Arial" pitchFamily="-112" charset="0"/>
                    </a:rPr>
                    <a:t>Core3</a:t>
                  </a:r>
                  <a:endParaRPr kumimoji="0" lang="en-US" sz="22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-112" charset="0"/>
                  </a:endParaRPr>
                </a:p>
              </p:txBody>
            </p:sp>
            <p:grpSp>
              <p:nvGrpSpPr>
                <p:cNvPr id="127" name="Group 60"/>
                <p:cNvGrpSpPr/>
                <p:nvPr/>
              </p:nvGrpSpPr>
              <p:grpSpPr>
                <a:xfrm>
                  <a:off x="307430" y="1905000"/>
                  <a:ext cx="838200" cy="476310"/>
                  <a:chOff x="1295400" y="2743200"/>
                  <a:chExt cx="838200" cy="609600"/>
                </a:xfrm>
              </p:grpSpPr>
              <p:sp>
                <p:nvSpPr>
                  <p:cNvPr id="131" name="Rounded Rectangle 130"/>
                  <p:cNvSpPr/>
                  <p:nvPr/>
                </p:nvSpPr>
                <p:spPr bwMode="auto">
                  <a:xfrm>
                    <a:off x="1295400" y="2743200"/>
                    <a:ext cx="838200" cy="6096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-112" charset="0"/>
                    </a:endParaRPr>
                  </a:p>
                </p:txBody>
              </p:sp>
              <p:sp>
                <p:nvSpPr>
                  <p:cNvPr id="132" name="TextBox 131"/>
                  <p:cNvSpPr txBox="1"/>
                  <p:nvPr/>
                </p:nvSpPr>
                <p:spPr>
                  <a:xfrm>
                    <a:off x="1295400" y="2819400"/>
                    <a:ext cx="8382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L1 I</a:t>
                    </a:r>
                    <a:endParaRPr 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128" name="Group 66"/>
                <p:cNvGrpSpPr/>
                <p:nvPr/>
              </p:nvGrpSpPr>
              <p:grpSpPr>
                <a:xfrm>
                  <a:off x="1232336" y="1905000"/>
                  <a:ext cx="838200" cy="476310"/>
                  <a:chOff x="1295400" y="2743200"/>
                  <a:chExt cx="838200" cy="609600"/>
                </a:xfrm>
              </p:grpSpPr>
              <p:sp>
                <p:nvSpPr>
                  <p:cNvPr id="129" name="Rounded Rectangle 128"/>
                  <p:cNvSpPr/>
                  <p:nvPr/>
                </p:nvSpPr>
                <p:spPr bwMode="auto">
                  <a:xfrm>
                    <a:off x="1295400" y="2743200"/>
                    <a:ext cx="838200" cy="6096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-112" charset="0"/>
                    </a:endParaRPr>
                  </a:p>
                </p:txBody>
              </p:sp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1295400" y="2819400"/>
                    <a:ext cx="838200" cy="5120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L1D</a:t>
                    </a:r>
                    <a:endParaRPr 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110" name="Up-Down Arrow 109"/>
              <p:cNvSpPr/>
              <p:nvPr/>
            </p:nvSpPr>
            <p:spPr bwMode="auto">
              <a:xfrm>
                <a:off x="1342698" y="3059249"/>
                <a:ext cx="45719" cy="33165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11" name="Group 67"/>
              <p:cNvGrpSpPr/>
              <p:nvPr/>
            </p:nvGrpSpPr>
            <p:grpSpPr>
              <a:xfrm>
                <a:off x="2575048" y="1973338"/>
                <a:ext cx="1763106" cy="1085910"/>
                <a:chOff x="307430" y="1295400"/>
                <a:chExt cx="1763106" cy="1085910"/>
              </a:xfrm>
            </p:grpSpPr>
            <p:sp>
              <p:nvSpPr>
                <p:cNvPr id="119" name="Oval 118"/>
                <p:cNvSpPr/>
                <p:nvPr/>
              </p:nvSpPr>
              <p:spPr bwMode="auto">
                <a:xfrm>
                  <a:off x="391506" y="1295400"/>
                  <a:ext cx="1600200" cy="9144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Arial" pitchFamily="-112" charset="0"/>
                    </a:rPr>
                    <a:t>Core4</a:t>
                  </a:r>
                  <a:endParaRPr kumimoji="0" lang="en-US" sz="22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-112" charset="0"/>
                  </a:endParaRPr>
                </a:p>
              </p:txBody>
            </p:sp>
            <p:grpSp>
              <p:nvGrpSpPr>
                <p:cNvPr id="120" name="Group 60"/>
                <p:cNvGrpSpPr/>
                <p:nvPr/>
              </p:nvGrpSpPr>
              <p:grpSpPr>
                <a:xfrm>
                  <a:off x="307430" y="1905000"/>
                  <a:ext cx="838200" cy="476310"/>
                  <a:chOff x="1295400" y="2743200"/>
                  <a:chExt cx="838200" cy="609600"/>
                </a:xfrm>
              </p:grpSpPr>
              <p:sp>
                <p:nvSpPr>
                  <p:cNvPr id="124" name="Rounded Rectangle 123"/>
                  <p:cNvSpPr/>
                  <p:nvPr/>
                </p:nvSpPr>
                <p:spPr bwMode="auto">
                  <a:xfrm>
                    <a:off x="1295400" y="2743200"/>
                    <a:ext cx="838200" cy="6096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-112" charset="0"/>
                    </a:endParaRPr>
                  </a:p>
                </p:txBody>
              </p:sp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1295400" y="2819400"/>
                    <a:ext cx="8382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L1 I</a:t>
                    </a:r>
                    <a:endParaRPr 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121" name="Group 66"/>
                <p:cNvGrpSpPr/>
                <p:nvPr/>
              </p:nvGrpSpPr>
              <p:grpSpPr>
                <a:xfrm>
                  <a:off x="1232336" y="1905000"/>
                  <a:ext cx="838200" cy="476310"/>
                  <a:chOff x="1295400" y="2743200"/>
                  <a:chExt cx="838200" cy="609600"/>
                </a:xfrm>
              </p:grpSpPr>
              <p:sp>
                <p:nvSpPr>
                  <p:cNvPr id="122" name="Rounded Rectangle 121"/>
                  <p:cNvSpPr/>
                  <p:nvPr/>
                </p:nvSpPr>
                <p:spPr bwMode="auto">
                  <a:xfrm>
                    <a:off x="1295400" y="2743200"/>
                    <a:ext cx="838200" cy="6096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-112" charset="0"/>
                    </a:endParaRPr>
                  </a:p>
                </p:txBody>
              </p:sp>
              <p:sp>
                <p:nvSpPr>
                  <p:cNvPr id="123" name="TextBox 122"/>
                  <p:cNvSpPr txBox="1"/>
                  <p:nvPr/>
                </p:nvSpPr>
                <p:spPr>
                  <a:xfrm>
                    <a:off x="1295400" y="2819400"/>
                    <a:ext cx="838200" cy="5120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L1D</a:t>
                    </a:r>
                    <a:endParaRPr 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p:grpSp>
          </p:grpSp>
          <p:grpSp>
            <p:nvGrpSpPr>
              <p:cNvPr id="112" name="Group 66"/>
              <p:cNvGrpSpPr/>
              <p:nvPr/>
            </p:nvGrpSpPr>
            <p:grpSpPr>
              <a:xfrm>
                <a:off x="457200" y="3799501"/>
                <a:ext cx="3880954" cy="778423"/>
                <a:chOff x="1295400" y="2743200"/>
                <a:chExt cx="838200" cy="609600"/>
              </a:xfrm>
            </p:grpSpPr>
            <p:sp>
              <p:nvSpPr>
                <p:cNvPr id="117" name="Rounded Rectangle 116"/>
                <p:cNvSpPr/>
                <p:nvPr/>
              </p:nvSpPr>
              <p:spPr bwMode="auto">
                <a:xfrm>
                  <a:off x="1295400" y="2743200"/>
                  <a:ext cx="838200" cy="6096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1295400" y="2881134"/>
                  <a:ext cx="838200" cy="3133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L2</a:t>
                  </a:r>
                  <a:endPara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113" name="Up-Down Arrow 112"/>
              <p:cNvSpPr/>
              <p:nvPr/>
            </p:nvSpPr>
            <p:spPr bwMode="auto">
              <a:xfrm flipH="1">
                <a:off x="2395979" y="3438186"/>
                <a:ext cx="45719" cy="361315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362610" y="1508248"/>
                <a:ext cx="4070140" cy="3221421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Up-Down Arrow 114"/>
              <p:cNvSpPr/>
              <p:nvPr/>
            </p:nvSpPr>
            <p:spPr bwMode="auto">
              <a:xfrm>
                <a:off x="3454235" y="3059249"/>
                <a:ext cx="45719" cy="331651"/>
              </a:xfrm>
              <a:prstGeom prst="upDown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Multicore</a:t>
            </a:r>
            <a:r>
              <a:rPr lang="en-US" dirty="0" smtClean="0"/>
              <a:t> “B”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ACM Athena Lecture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9D765A-3996-44AA-8020-F1192686CFA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1171600" y="1517291"/>
            <a:ext cx="6645468" cy="652626"/>
            <a:chOff x="1186209" y="1517451"/>
            <a:chExt cx="6645468" cy="652626"/>
          </a:xfrm>
        </p:grpSpPr>
        <p:sp>
          <p:nvSpPr>
            <p:cNvPr id="166" name="Wave 165"/>
            <p:cNvSpPr/>
            <p:nvPr/>
          </p:nvSpPr>
          <p:spPr bwMode="auto">
            <a:xfrm rot="3780000">
              <a:off x="3052771" y="1722250"/>
              <a:ext cx="643759" cy="234162"/>
            </a:xfrm>
            <a:prstGeom prst="wave">
              <a:avLst/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7" name="Wave 166"/>
            <p:cNvSpPr/>
            <p:nvPr/>
          </p:nvSpPr>
          <p:spPr bwMode="auto">
            <a:xfrm rot="3780000">
              <a:off x="5298525" y="1731117"/>
              <a:ext cx="643759" cy="234162"/>
            </a:xfrm>
            <a:prstGeom prst="wave">
              <a:avLst/>
            </a:prstGeom>
            <a:solidFill>
              <a:srgbClr val="FFFF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8" name="Wave 167"/>
            <p:cNvSpPr/>
            <p:nvPr/>
          </p:nvSpPr>
          <p:spPr bwMode="auto">
            <a:xfrm rot="3780000">
              <a:off x="981410" y="1731116"/>
              <a:ext cx="643759" cy="234162"/>
            </a:xfrm>
            <a:prstGeom prst="wave">
              <a:avLst/>
            </a:prstGeom>
            <a:solidFill>
              <a:srgbClr val="C0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9" name="Wave 168"/>
            <p:cNvSpPr/>
            <p:nvPr/>
          </p:nvSpPr>
          <p:spPr bwMode="auto">
            <a:xfrm rot="3780000">
              <a:off x="7392716" y="1722251"/>
              <a:ext cx="643759" cy="234162"/>
            </a:xfrm>
            <a:prstGeom prst="wave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171600" y="1517128"/>
            <a:ext cx="6645468" cy="661994"/>
            <a:chOff x="1186210" y="1508084"/>
            <a:chExt cx="6645468" cy="661994"/>
          </a:xfrm>
        </p:grpSpPr>
        <p:sp>
          <p:nvSpPr>
            <p:cNvPr id="98" name="Wave 97"/>
            <p:cNvSpPr/>
            <p:nvPr/>
          </p:nvSpPr>
          <p:spPr bwMode="auto">
            <a:xfrm rot="3780000">
              <a:off x="981411" y="1731118"/>
              <a:ext cx="643759" cy="234162"/>
            </a:xfrm>
            <a:prstGeom prst="wave">
              <a:avLst/>
            </a:prstGeom>
            <a:solidFill>
              <a:srgbClr val="C0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Wave 99"/>
            <p:cNvSpPr/>
            <p:nvPr/>
          </p:nvSpPr>
          <p:spPr bwMode="auto">
            <a:xfrm rot="3780000">
              <a:off x="3052770" y="1712885"/>
              <a:ext cx="643759" cy="234162"/>
            </a:xfrm>
            <a:prstGeom prst="wave">
              <a:avLst/>
            </a:prstGeom>
            <a:solidFill>
              <a:srgbClr val="C0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Wave 100"/>
            <p:cNvSpPr/>
            <p:nvPr/>
          </p:nvSpPr>
          <p:spPr bwMode="auto">
            <a:xfrm rot="3780000">
              <a:off x="5268150" y="1728650"/>
              <a:ext cx="643759" cy="234162"/>
            </a:xfrm>
            <a:prstGeom prst="wave">
              <a:avLst/>
            </a:prstGeom>
            <a:solidFill>
              <a:srgbClr val="C0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Wave 101"/>
            <p:cNvSpPr/>
            <p:nvPr/>
          </p:nvSpPr>
          <p:spPr bwMode="auto">
            <a:xfrm rot="3780000">
              <a:off x="7392717" y="1712883"/>
              <a:ext cx="643759" cy="234162"/>
            </a:xfrm>
            <a:prstGeom prst="wave">
              <a:avLst/>
            </a:prstGeom>
            <a:solidFill>
              <a:srgbClr val="C0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4" name="Content Placeholder 2"/>
          <p:cNvSpPr txBox="1">
            <a:spLocks/>
          </p:cNvSpPr>
          <p:nvPr/>
        </p:nvSpPr>
        <p:spPr>
          <a:xfrm>
            <a:off x="268014" y="4768414"/>
            <a:ext cx="8481850" cy="184193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D0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Again, many examples – e.g., Intel’s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CoreDuo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47FF"/>
              </a:buClr>
              <a:buSzPct val="75000"/>
              <a:buFont typeface="Wingdings" pitchFamily="2" charset="2"/>
              <a:buChar char="m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Good: </a:t>
            </a:r>
            <a:r>
              <a:rPr lang="en-US" sz="2400" kern="0" dirty="0" smtClean="0">
                <a:latin typeface="+mn-lt"/>
              </a:rPr>
              <a:t>App t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hreads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can share L2 data … and capacity</a:t>
            </a:r>
          </a:p>
          <a:p>
            <a:pPr marL="1200150" lvl="2" indent="-285750">
              <a:spcBef>
                <a:spcPct val="20000"/>
              </a:spcBef>
              <a:buClr>
                <a:srgbClr val="A5A5FF"/>
              </a:buClr>
              <a:buSzPct val="65000"/>
              <a:buFont typeface="Wingdings" pitchFamily="2" charset="2"/>
              <a:buChar char=""/>
              <a:defRPr/>
            </a:pPr>
            <a:r>
              <a:rPr lang="en-US" sz="2000" kern="0" dirty="0" smtClean="0"/>
              <a:t>Good for multi-threaded (parallel apps) workloads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248310" y="6076561"/>
            <a:ext cx="8481850" cy="444842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47FF"/>
              </a:buClr>
              <a:buSzPct val="75000"/>
              <a:buFont typeface="Wingdings" pitchFamily="2" charset="2"/>
              <a:buChar char="m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Bad: Slower interconnect; L2 app thread contention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build="p" bldLvl="2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app contention is an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26487"/>
          </a:xfrm>
        </p:spPr>
        <p:txBody>
          <a:bodyPr/>
          <a:lstStyle/>
          <a:p>
            <a:r>
              <a:rPr lang="en-US" dirty="0" smtClean="0"/>
              <a:t>Apps can be characterized as to their last level cache (LLC) behavior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183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2010 ACM Athena Lecture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10300"/>
            <a:ext cx="2133600" cy="457200"/>
          </a:xfrm>
        </p:spPr>
        <p:txBody>
          <a:bodyPr/>
          <a:lstStyle/>
          <a:p>
            <a:pPr>
              <a:defRPr/>
            </a:pPr>
            <a:fld id="{2BD9C4DD-936E-4FA1-810B-A5C52DB89B6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1265" name="Picture 1" descr="C:\Users\mji\AppData\Local\Microsoft\Windows\Temporary Internet Files\Content.IE5\JYSFA2Q5\MC90039096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4288" y="2914650"/>
            <a:ext cx="1216762" cy="1398477"/>
          </a:xfrm>
          <a:prstGeom prst="rect">
            <a:avLst/>
          </a:prstGeom>
          <a:noFill/>
        </p:spPr>
      </p:pic>
      <p:pic>
        <p:nvPicPr>
          <p:cNvPr id="11266" name="Picture 2" descr="C:\Users\mji\AppData\Local\Microsoft\Windows\Temporary Internet Files\Content.IE5\JYSFA2Q5\MC90013354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50" y="5198387"/>
            <a:ext cx="1536447" cy="1354813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940837"/>
            <a:ext cx="8229600" cy="2158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47FF"/>
              </a:buClr>
              <a:buSzPct val="75000"/>
              <a:buFont typeface="Wingdings" pitchFamily="2" charset="2"/>
              <a:buChar char="m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0000D0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800" dirty="0" smtClean="0"/>
              <a:t>Devils and rabbits – </a:t>
            </a:r>
            <a:r>
              <a:rPr lang="en-US" sz="2800" dirty="0" err="1" smtClean="0"/>
              <a:t>Xie</a:t>
            </a:r>
            <a:r>
              <a:rPr lang="en-US" sz="2800" dirty="0" smtClean="0"/>
              <a:t> and </a:t>
            </a:r>
            <a:r>
              <a:rPr lang="en-US" sz="2800" dirty="0" err="1" smtClean="0"/>
              <a:t>Loh</a:t>
            </a:r>
            <a:r>
              <a:rPr lang="en-US" sz="2800" dirty="0" smtClean="0"/>
              <a:t> (CMP-MSI’08)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47FF"/>
              </a:buClr>
              <a:buSzPct val="75000"/>
              <a:buFont typeface="Wingdings" pitchFamily="2" charset="2"/>
              <a:buChar char="m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Devil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apps do not “play well with others”                       - 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ccess LLC very frequently, but still                       have a high miss rate (low reuse)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390525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47FF"/>
              </a:buClr>
              <a:buSzPct val="75000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47FF"/>
              </a:buClr>
              <a:buSzPct val="75000"/>
              <a:buFont typeface="Wingdings" pitchFamily="2" charset="2"/>
              <a:buChar char="m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Rabbit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apps need “more space to run around in” -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access the LLC fairly frequently and have a low miss rate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if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they have a sufficient number of LLC ways allocated to them, otherwise their performance degrades rapidly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“solutions”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16269"/>
          </a:xfrm>
        </p:spPr>
        <p:txBody>
          <a:bodyPr/>
          <a:lstStyle/>
          <a:p>
            <a:r>
              <a:rPr lang="en-US" dirty="0" smtClean="0"/>
              <a:t>Keep the devil apps from harming the rabbit apps by </a:t>
            </a:r>
            <a:r>
              <a:rPr lang="en-US" i="1" dirty="0" smtClean="0"/>
              <a:t>dynamically</a:t>
            </a:r>
            <a:r>
              <a:rPr lang="en-US" dirty="0" smtClean="0"/>
              <a:t> “partitioning” the shared LLC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D9C4DD-936E-4FA1-810B-A5C52DB89B6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2010 ACM Athena Lecture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2648605"/>
            <a:ext cx="8229600" cy="378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47FF"/>
              </a:buClr>
              <a:buSzPct val="75000"/>
              <a:buFont typeface="Wingdings" pitchFamily="2" charset="2"/>
              <a:buChar char="m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Regency position dynamic partitioning –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Suh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et.al. (HPCA’04)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47FF"/>
              </a:buClr>
              <a:buSzPct val="75000"/>
              <a:buFont typeface="Wingdings" pitchFamily="2" charset="2"/>
              <a:buChar char="m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Utility-based cache partitioning (UCP) – 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Qureshi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and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Patt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(MICRO’06)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47FF"/>
              </a:buClr>
              <a:buSzPct val="75000"/>
              <a:buFont typeface="Wingdings" pitchFamily="2" charset="2"/>
              <a:buChar char="m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Cooperative cache partitioning (CCP) – Chang and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Sohi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(ICS’07)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47FF"/>
              </a:buClr>
              <a:buSzPct val="75000"/>
              <a:buFont typeface="Wingdings" pitchFamily="2" charset="2"/>
              <a:buChar char="m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Thread-aware dynamic insertion (TADIP) –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Jaleel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et.al (PACT’08)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47FF"/>
              </a:buClr>
              <a:buSzPct val="75000"/>
              <a:buFont typeface="Wingdings" pitchFamily="2" charset="2"/>
              <a:buChar char="m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 . 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D0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architectural “solutions”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dirty="0" smtClean="0"/>
              <a:t>Or to </a:t>
            </a:r>
            <a:r>
              <a:rPr lang="en-US" i="1" dirty="0" smtClean="0"/>
              <a:t>dynamically</a:t>
            </a:r>
            <a:r>
              <a:rPr lang="en-US" dirty="0" smtClean="0"/>
              <a:t> “share” the capacity of private LLCs</a:t>
            </a:r>
          </a:p>
          <a:p>
            <a:pPr lvl="1"/>
            <a:r>
              <a:rPr lang="en-US" dirty="0" smtClean="0"/>
              <a:t>Cooperative caching – Chang and </a:t>
            </a:r>
            <a:r>
              <a:rPr lang="en-US" dirty="0" err="1" smtClean="0"/>
              <a:t>Sohi</a:t>
            </a:r>
            <a:r>
              <a:rPr lang="en-US" dirty="0" smtClean="0"/>
              <a:t> (ISCA’06)</a:t>
            </a:r>
          </a:p>
          <a:p>
            <a:pPr lvl="1"/>
            <a:r>
              <a:rPr lang="en-US" dirty="0" smtClean="0"/>
              <a:t>Distributed cooperative caching – </a:t>
            </a:r>
            <a:r>
              <a:rPr lang="en-US" dirty="0" err="1" smtClean="0"/>
              <a:t>Herrero</a:t>
            </a:r>
            <a:r>
              <a:rPr lang="en-US" dirty="0" smtClean="0"/>
              <a:t>, et.al. (PACT’08)</a:t>
            </a:r>
          </a:p>
          <a:p>
            <a:pPr lvl="1"/>
            <a:r>
              <a:rPr lang="en-US" dirty="0" smtClean="0"/>
              <a:t>. . .</a:t>
            </a:r>
          </a:p>
          <a:p>
            <a:r>
              <a:rPr lang="en-US" dirty="0" smtClean="0"/>
              <a:t>Or to try to have the best of both worlds with a LLC that can be private, shared or some of both</a:t>
            </a:r>
          </a:p>
          <a:p>
            <a:pPr lvl="1"/>
            <a:r>
              <a:rPr lang="en-US" dirty="0" smtClean="0"/>
              <a:t>Elastic cooperative caching – </a:t>
            </a:r>
            <a:r>
              <a:rPr lang="en-US" dirty="0" err="1" smtClean="0"/>
              <a:t>Herrero</a:t>
            </a:r>
            <a:r>
              <a:rPr lang="en-US" dirty="0" smtClean="0"/>
              <a:t>, Gonzalez, Canal (ISCA’10)</a:t>
            </a:r>
          </a:p>
          <a:p>
            <a:pPr lvl="1"/>
            <a:r>
              <a:rPr lang="en-US" dirty="0" smtClean="0"/>
              <a:t>. . 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D9C4DD-936E-4FA1-810B-A5C52DB89B6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ACM Athena Lecture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lend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lend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lend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lend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ix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Pixe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40117</TotalTime>
  <Words>2190</Words>
  <Application>Microsoft Office PowerPoint</Application>
  <PresentationFormat>On-screen Show (4:3)</PresentationFormat>
  <Paragraphs>641</Paragraphs>
  <Slides>40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Pixel</vt:lpstr>
      <vt:lpstr>Microsoft Office Excel 97-2003 Worksheet</vt:lpstr>
      <vt:lpstr>2010 ACM Athena Lecture Shared Caches in Multicores</vt:lpstr>
      <vt:lpstr>The ACM Athena Lectures</vt:lpstr>
      <vt:lpstr>The forces at work</vt:lpstr>
      <vt:lpstr>The multicore revolution</vt:lpstr>
      <vt:lpstr>Multicore “A”</vt:lpstr>
      <vt:lpstr>Multicore “B”</vt:lpstr>
      <vt:lpstr>When app contention is an issue</vt:lpstr>
      <vt:lpstr>Architectural “solutions”</vt:lpstr>
      <vt:lpstr>More architectural “solutions”</vt:lpstr>
      <vt:lpstr>Slide 10</vt:lpstr>
      <vt:lpstr>Multi-threaded app’s (SPEComp) Simulation (Simics): 8 cores, 8 threads, 2MB shared L2</vt:lpstr>
      <vt:lpstr>Another key observation</vt:lpstr>
      <vt:lpstr>Yet another observation</vt:lpstr>
      <vt:lpstr>Set pinning Srikantaiah, et.al (ASPLOS’08)</vt:lpstr>
      <vt:lpstr>Performance benefits </vt:lpstr>
      <vt:lpstr>Multi-threaded app’s structure</vt:lpstr>
      <vt:lpstr>Multi-threaded app’s (SPEComp, NAS) Simulation (Simics): 4 cores, 4 threads, 1MB shared L2</vt:lpstr>
      <vt:lpstr>Critical path thread cache partitioning Muralidhara, et.al. (IPDPS’10)</vt:lpstr>
      <vt:lpstr>Slide 19</vt:lpstr>
      <vt:lpstr>More cores per socket Multicore “H”</vt:lpstr>
      <vt:lpstr>More cache levels Multicore “N”</vt:lpstr>
      <vt:lpstr>More of both Multicore “D”</vt:lpstr>
      <vt:lpstr>Multi-threaded app’s</vt:lpstr>
      <vt:lpstr>Food for thought</vt:lpstr>
      <vt:lpstr>Iteration-to-core mapping – data sharing</vt:lpstr>
      <vt:lpstr>Local iteration scheduling</vt:lpstr>
      <vt:lpstr>Compilation “solution” Kandemir, et.al. (PLDI’10)</vt:lpstr>
      <vt:lpstr>Performance improvements</vt:lpstr>
      <vt:lpstr>Slide 29</vt:lpstr>
      <vt:lpstr>A laptop, desktop scenario</vt:lpstr>
      <vt:lpstr>And have to deal with thermal emergencies</vt:lpstr>
      <vt:lpstr>And have to deal with faults</vt:lpstr>
      <vt:lpstr>Slide 33</vt:lpstr>
      <vt:lpstr>Run-time “solutions”</vt:lpstr>
      <vt:lpstr>REEact: A Virtual Exec Manager with Soffa &amp; Davidson (UVA), Childers (UPitt)</vt:lpstr>
      <vt:lpstr>Mapping with REEact (PARSEC) Yorkfield: 4 cores, 4 threads/app, 6MB pair-shared L2</vt:lpstr>
      <vt:lpstr>In closing – it takes a village</vt:lpstr>
      <vt:lpstr>Thanks to SIGARCH (and SIGDA)</vt:lpstr>
      <vt:lpstr>Thanks to my research colleagues</vt:lpstr>
      <vt:lpstr>Slide 40</vt:lpstr>
    </vt:vector>
  </TitlesOfParts>
  <Company>UCSD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On-Line Power Aware Systems</dc:title>
  <dc:subject>Spring 2005 Colloquium</dc:subject>
  <dc:creator>Mary Jane Irwin</dc:creator>
  <cp:lastModifiedBy>Mary Jane Irwin</cp:lastModifiedBy>
  <cp:revision>754</cp:revision>
  <dcterms:created xsi:type="dcterms:W3CDTF">2002-01-18T01:50:35Z</dcterms:created>
  <dcterms:modified xsi:type="dcterms:W3CDTF">2010-06-27T16:49:51Z</dcterms:modified>
</cp:coreProperties>
</file>