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embeddings/Microsoft_Equation5.bin" ContentType="application/vnd.openxmlformats-officedocument.oleObject"/>
  <Override PartName="/ppt/embeddings/oleObject10.bin" ContentType="application/vnd.openxmlformats-officedocument.oleObject"/>
  <Override PartName="/ppt/embeddings/oleObject5.bin" ContentType="application/vnd.openxmlformats-officedocument.oleObject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Default Extension="wmf" ContentType="image/x-wmf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Layouts/slideLayout24.xml" ContentType="application/vnd.openxmlformats-officedocument.presentationml.slideLayout+xml"/>
  <Override PartName="/ppt/theme/theme1.xml" ContentType="application/vnd.openxmlformats-officedocument.theme+xml"/>
  <Override PartName="/ppt/embeddings/oleObject9.bin" ContentType="application/vnd.openxmlformats-officedocument.oleObject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Layouts/slideLayout28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46.xml" ContentType="application/vnd.openxmlformats-officedocument.presentationml.slide+xml"/>
  <Override PartName="/ppt/embeddings/Microsoft_Equation2.bin" ContentType="application/vnd.openxmlformats-officedocument.oleObject"/>
  <Override PartName="/ppt/embeddings/oleObject2.bin" ContentType="application/vnd.openxmlformats-officedocument.oleObject"/>
  <Default Extension="gif" ContentType="image/gif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embeddings/Microsoft_Equation6.bin" ContentType="application/vnd.openxmlformats-officedocument.oleObject"/>
  <Override PartName="/ppt/slides/slide20.xml" ContentType="application/vnd.openxmlformats-officedocument.presentationml.slide+xml"/>
  <Override PartName="/ppt/embeddings/oleObject6.bin" ContentType="application/vnd.openxmlformats-officedocument.oleObject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embeddings/Microsoft_Equation3.bin" ContentType="application/vnd.openxmlformats-officedocument.oleObject"/>
  <Override PartName="/ppt/embeddings/oleObject3.bin" ContentType="application/vnd.openxmlformats-officedocument.oleObject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embeddings/Microsoft_Equation7.bin" ContentType="application/vnd.openxmlformats-officedocument.oleObject"/>
  <Override PartName="/ppt/slides/slide21.xml" ContentType="application/vnd.openxmlformats-officedocument.presentationml.slide+xml"/>
  <Override PartName="/ppt/embeddings/oleObject7.bin" ContentType="application/vnd.openxmlformats-officedocument.oleObject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s/slide63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embeddings/oleObject4.bin" ContentType="application/vnd.openxmlformats-officedocument.oleObject"/>
  <Override PartName="/ppt/viewProps.xml" ContentType="application/vnd.openxmlformats-officedocument.presentationml.viewProps+xml"/>
  <Override PartName="/ppt/slideLayouts/slideLayout16.xml" ContentType="application/vnd.openxmlformats-officedocument.presentationml.slideLayout+xml"/>
  <Override PartName="/ppt/embeddings/Microsoft_Equation4.bin" ContentType="application/vnd.openxmlformats-officedocument.oleObject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slideLayouts/slideLayout23.xml" ContentType="application/vnd.openxmlformats-officedocument.presentationml.slideLayout+xml"/>
  <Override PartName="/ppt/embeddings/oleObject8.bin" ContentType="application/vnd.openxmlformats-officedocument.oleObject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theme/theme4.xml" ContentType="application/vnd.openxmlformats-officedocument.theme+xml"/>
  <Override PartName="/ppt/slides/slide10.xml" ContentType="application/vnd.openxmlformats-officedocument.presentationml.slide+xml"/>
  <Override PartName="/ppt/slides/slide64.xml" ContentType="application/vnd.openxmlformats-officedocument.presentationml.slide+xml"/>
  <Override PartName="/ppt/slideLayouts/slideLayout27.xml" ContentType="application/vnd.openxmlformats-officedocument.presentationml.slideLayout+xml"/>
  <Override PartName="/ppt/embeddings/oleObject1.bin" ContentType="application/vnd.openxmlformats-officedocument.oleObject"/>
  <Override PartName="/ppt/embeddings/Microsoft_Equation1.bin" ContentType="application/vnd.openxmlformats-officedocument.oleObject"/>
  <Override PartName="/ppt/slideLayouts/slideLayout13.xml" ContentType="application/vnd.openxmlformats-officedocument.presentationml.slideLayout+xml"/>
  <Override PartName="/docProps/custom.xml" ContentType="application/vnd.openxmlformats-officedocument.custom-propertie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  <p:sldMasterId id="2147483667" r:id="rId2"/>
    <p:sldMasterId id="2147483680" r:id="rId3"/>
  </p:sldMasterIdLst>
  <p:notesMasterIdLst>
    <p:notesMasterId r:id="rId68"/>
  </p:notesMasterIdLst>
  <p:sldIdLst>
    <p:sldId id="259" r:id="rId4"/>
    <p:sldId id="257" r:id="rId5"/>
    <p:sldId id="260" r:id="rId6"/>
    <p:sldId id="261" r:id="rId7"/>
    <p:sldId id="267" r:id="rId8"/>
    <p:sldId id="303" r:id="rId9"/>
    <p:sldId id="266" r:id="rId10"/>
    <p:sldId id="287" r:id="rId11"/>
    <p:sldId id="299" r:id="rId12"/>
    <p:sldId id="302" r:id="rId13"/>
    <p:sldId id="304" r:id="rId14"/>
    <p:sldId id="301" r:id="rId15"/>
    <p:sldId id="285" r:id="rId16"/>
    <p:sldId id="284" r:id="rId17"/>
    <p:sldId id="286" r:id="rId18"/>
    <p:sldId id="332" r:id="rId19"/>
    <p:sldId id="300" r:id="rId20"/>
    <p:sldId id="262" r:id="rId21"/>
    <p:sldId id="264" r:id="rId22"/>
    <p:sldId id="269" r:id="rId23"/>
    <p:sldId id="275" r:id="rId24"/>
    <p:sldId id="276" r:id="rId25"/>
    <p:sldId id="271" r:id="rId26"/>
    <p:sldId id="291" r:id="rId27"/>
    <p:sldId id="307" r:id="rId28"/>
    <p:sldId id="308" r:id="rId29"/>
    <p:sldId id="263" r:id="rId30"/>
    <p:sldId id="310" r:id="rId31"/>
    <p:sldId id="270" r:id="rId32"/>
    <p:sldId id="288" r:id="rId33"/>
    <p:sldId id="290" r:id="rId34"/>
    <p:sldId id="296" r:id="rId35"/>
    <p:sldId id="272" r:id="rId36"/>
    <p:sldId id="273" r:id="rId37"/>
    <p:sldId id="274" r:id="rId38"/>
    <p:sldId id="278" r:id="rId39"/>
    <p:sldId id="328" r:id="rId40"/>
    <p:sldId id="312" r:id="rId41"/>
    <p:sldId id="306" r:id="rId42"/>
    <p:sldId id="282" r:id="rId43"/>
    <p:sldId id="313" r:id="rId44"/>
    <p:sldId id="311" r:id="rId45"/>
    <p:sldId id="329" r:id="rId46"/>
    <p:sldId id="331" r:id="rId47"/>
    <p:sldId id="314" r:id="rId48"/>
    <p:sldId id="315" r:id="rId49"/>
    <p:sldId id="293" r:id="rId50"/>
    <p:sldId id="295" r:id="rId51"/>
    <p:sldId id="316" r:id="rId52"/>
    <p:sldId id="326" r:id="rId53"/>
    <p:sldId id="294" r:id="rId54"/>
    <p:sldId id="327" r:id="rId55"/>
    <p:sldId id="317" r:id="rId56"/>
    <p:sldId id="318" r:id="rId57"/>
    <p:sldId id="297" r:id="rId58"/>
    <p:sldId id="319" r:id="rId59"/>
    <p:sldId id="320" r:id="rId60"/>
    <p:sldId id="330" r:id="rId61"/>
    <p:sldId id="323" r:id="rId62"/>
    <p:sldId id="268" r:id="rId63"/>
    <p:sldId id="325" r:id="rId64"/>
    <p:sldId id="324" r:id="rId65"/>
    <p:sldId id="322" r:id="rId66"/>
    <p:sldId id="321" r:id="rId67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AE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vertBarState="maximized" horzBarState="maximized">
    <p:restoredLeft sz="15620"/>
    <p:restoredTop sz="93262" autoAdjust="0"/>
  </p:normalViewPr>
  <p:slideViewPr>
    <p:cSldViewPr>
      <p:cViewPr>
        <p:scale>
          <a:sx n="90" d="100"/>
          <a:sy n="90" d="100"/>
        </p:scale>
        <p:origin x="-1584" y="-1848"/>
      </p:cViewPr>
      <p:guideLst>
        <p:guide orient="horz" pos="1800"/>
        <p:guide pos="5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notesMaster" Target="notesMasters/notes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73" Type="http://schemas.openxmlformats.org/officeDocument/2006/relationships/tableStyles" Target="tableStyles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752FEF-1D86-40B5-A18C-2A264C84D9B4}" type="datetimeFigureOut">
              <a:rPr lang="en-US"/>
              <a:pPr>
                <a:defRPr/>
              </a:pPr>
              <a:t>6/20/10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0424AB4-0AF7-4E61-A559-2480CF80A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EDB53-5741-064E-9699-CCDD8673EEEF}" type="slidenum">
              <a:rPr lang="en-US">
                <a:latin typeface="Times New Roman" pitchFamily="-110" charset="0"/>
              </a:rPr>
              <a:pPr/>
              <a:t>2</a:t>
            </a:fld>
            <a:endParaRPr lang="en-US">
              <a:latin typeface="Times New Roman" pitchFamily="-110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20725"/>
            <a:ext cx="5424487" cy="33909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60181D-EE99-4A3F-BA12-F07B0491F7A0}" type="slidenum">
              <a:rPr lang="en-US" smtClean="0">
                <a:latin typeface="Times New Roman" pitchFamily="-110" charset="0"/>
              </a:rPr>
              <a:pPr/>
              <a:t>61</a:t>
            </a:fld>
            <a:endParaRPr lang="en-US" smtClean="0">
              <a:latin typeface="Times New Roman" pitchFamily="-110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5963" y="720725"/>
            <a:ext cx="5424487" cy="3390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-110" charset="0"/>
              </a:rPr>
              <a:t>Corner to corner (32mm) is 16FLOPs</a:t>
            </a:r>
          </a:p>
          <a:p>
            <a:pPr eaLnBrk="1" hangingPunct="1"/>
            <a:r>
              <a:rPr lang="en-US" smtClean="0">
                <a:latin typeface="Times New Roman" pitchFamily="-110" charset="0"/>
              </a:rPr>
              <a:t>Off chip is 20 FLOPS</a:t>
            </a:r>
          </a:p>
          <a:p>
            <a:pPr eaLnBrk="1" hangingPunct="1"/>
            <a:endParaRPr lang="en-US" smtClean="0">
              <a:latin typeface="Times New Roman" pitchFamily="-110" charset="0"/>
            </a:endParaRPr>
          </a:p>
          <a:p>
            <a:pPr eaLnBrk="1" hangingPunct="1"/>
            <a:r>
              <a:rPr lang="en-US" smtClean="0">
                <a:latin typeface="Times New Roman" pitchFamily="-110" charset="0"/>
              </a:rPr>
              <a:t>Corner to corner is 200 MACs, off chip is 250</a:t>
            </a:r>
          </a:p>
          <a:p>
            <a:pPr eaLnBrk="1" hangingPunct="1"/>
            <a:r>
              <a:rPr lang="en-US" smtClean="0">
                <a:latin typeface="Times New Roman" pitchFamily="-110" charset="0"/>
              </a:rPr>
              <a:t>Off chip is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81000" y="5334000"/>
            <a:ext cx="1600200" cy="25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88031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2672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17249" y="228865"/>
            <a:ext cx="1169551" cy="50416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50416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VLogo_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318824"/>
            <a:ext cx="5694363" cy="368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3853658"/>
            <a:ext cx="8229600" cy="584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635501"/>
            <a:ext cx="8229600" cy="461665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323439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93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93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7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7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9561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33815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7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17250" y="228865"/>
            <a:ext cx="1169551" cy="50416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50416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7391400" cy="584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93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0"/>
            <a:ext cx="40386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365500"/>
            <a:ext cx="40386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7391400" cy="584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82296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65500"/>
            <a:ext cx="82296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7391400" cy="584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93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93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7391400" cy="584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93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33500"/>
            <a:ext cx="4038600" cy="393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VLogo_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318824"/>
            <a:ext cx="5694363" cy="368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3853657"/>
            <a:ext cx="8229600" cy="584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635500"/>
            <a:ext cx="8229600" cy="461665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323439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93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93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7" Type="http://schemas.openxmlformats.org/officeDocument/2006/relationships/image" Target="../media/image1.jpeg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6"/>
            <a:ext cx="739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  <p:sldLayoutId id="2147483734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+mj-lt"/>
          <a:ea typeface="ＭＳ Ｐゴシック" pitchFamily="-110" charset="-128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9pPr>
    </p:titleStyle>
    <p:bodyStyle>
      <a:lvl1pPr marL="344488" indent="-344488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sz="2400" b="1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1pPr>
      <a:lvl2pPr marL="9144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sz="2000" b="1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1371600" indent="-282575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b="1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7748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10" charset="-128"/>
          <a:cs typeface="ＭＳ Ｐゴシック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10" charset="-128"/>
          <a:cs typeface="ＭＳ Ｐゴシック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6"/>
            <a:ext cx="739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SzPct val="180000"/>
        <a:buBlip>
          <a:blip r:embed="rId13"/>
        </a:buBlip>
        <a:defRPr sz="2400" b="1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974725" indent="-403225" algn="l" rtl="0" eaLnBrk="0" fontAlgn="base" hangingPunct="0">
        <a:spcBef>
          <a:spcPct val="20000"/>
        </a:spcBef>
        <a:spcAft>
          <a:spcPct val="0"/>
        </a:spcAft>
        <a:buSzPct val="180000"/>
        <a:buBlip>
          <a:blip r:embed="rId13"/>
        </a:buBlip>
        <a:defRPr sz="2000" b="1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1431925" indent="-342900" algn="l" rtl="0" eaLnBrk="0" fontAlgn="base" hangingPunct="0">
        <a:spcBef>
          <a:spcPct val="20000"/>
        </a:spcBef>
        <a:spcAft>
          <a:spcPct val="0"/>
        </a:spcAft>
        <a:buSzPct val="180000"/>
        <a:buBlip>
          <a:blip r:embed="rId13"/>
        </a:buBlip>
        <a:defRPr b="1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7748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10" charset="-128"/>
          <a:cs typeface="ＭＳ Ｐゴシック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10" charset="-128"/>
          <a:cs typeface="ＭＳ Ｐゴシック"/>
        </a:defRPr>
      </a:lvl5pPr>
      <a:lvl6pPr marL="25749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21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93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65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739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457200" y="5397500"/>
            <a:ext cx="2057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  <a:latin typeface="Arial" charset="0"/>
                <a:ea typeface="ＭＳ Ｐゴシック" pitchFamily="-110" charset="-128"/>
              </a:rPr>
              <a:t>© NVIDIA Corporation 2007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SzPct val="180000"/>
        <a:buBlip>
          <a:blip r:embed="rId18"/>
        </a:buBlip>
        <a:defRPr sz="2400" b="1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974725" indent="-403225" algn="l" rtl="0" eaLnBrk="0" fontAlgn="base" hangingPunct="0">
        <a:spcBef>
          <a:spcPct val="20000"/>
        </a:spcBef>
        <a:spcAft>
          <a:spcPct val="0"/>
        </a:spcAft>
        <a:buSzPct val="180000"/>
        <a:buBlip>
          <a:blip r:embed="rId18"/>
        </a:buBlip>
        <a:defRPr sz="2000" b="1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1431925" indent="-342900" algn="l" rtl="0" eaLnBrk="0" fontAlgn="base" hangingPunct="0">
        <a:spcBef>
          <a:spcPct val="20000"/>
        </a:spcBef>
        <a:spcAft>
          <a:spcPct val="0"/>
        </a:spcAft>
        <a:buSzPct val="180000"/>
        <a:buBlip>
          <a:blip r:embed="rId18"/>
        </a:buBlip>
        <a:defRPr b="1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7748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10" charset="-128"/>
          <a:cs typeface="ＭＳ Ｐゴシック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10" charset="-128"/>
          <a:cs typeface="ＭＳ Ｐゴシック"/>
        </a:defRPr>
      </a:lvl5pPr>
      <a:lvl6pPr marL="25749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21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93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65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4.jpe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Microsoft_Equation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Microsoft_Equation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0.xml"/><Relationship Id="rId3" Type="http://schemas.openxmlformats.org/officeDocument/2006/relationships/oleObject" Target="../embeddings/Microsoft_Equation3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0.xml"/><Relationship Id="rId3" Type="http://schemas.openxmlformats.org/officeDocument/2006/relationships/oleObject" Target="../embeddings/Microsoft_Equation4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0.xml"/><Relationship Id="rId3" Type="http://schemas.openxmlformats.org/officeDocument/2006/relationships/oleObject" Target="../embeddings/Microsoft_Equation5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3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3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9.jpeg"/><Relationship Id="rId3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1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oleObject" Target="../embeddings/Microsoft_Equation6.bin"/><Relationship Id="rId5" Type="http://schemas.openxmlformats.org/officeDocument/2006/relationships/image" Target="../media/image22.jpe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2.png"/><Relationship Id="rId3" Type="http://schemas.openxmlformats.org/officeDocument/2006/relationships/image" Target="../media/image33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4" Type="http://schemas.openxmlformats.org/officeDocument/2006/relationships/image" Target="../media/image18.jpeg"/><Relationship Id="rId5" Type="http://schemas.openxmlformats.org/officeDocument/2006/relationships/oleObject" Target="../embeddings/Microsoft_Equation7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168.jpg"/>
          <p:cNvPicPr>
            <a:picLocks noChangeAspect="1"/>
          </p:cNvPicPr>
          <p:nvPr/>
        </p:nvPicPr>
        <p:blipFill>
          <a:blip r:embed="rId2" cstate="print">
            <a:lum bright="-27000"/>
          </a:blip>
          <a:srcRect t="11667" b="4444"/>
          <a:stretch>
            <a:fillRect/>
          </a:stretch>
        </p:blipFill>
        <p:spPr>
          <a:xfrm>
            <a:off x="0" y="0"/>
            <a:ext cx="9144000" cy="5753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888004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Moving the Needle</a:t>
            </a:r>
            <a:br>
              <a:rPr lang="en-US" sz="4000" b="1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Computer Architecture Research 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in Academe and Industry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4305300"/>
            <a:ext cx="6946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Bill Dally</a:t>
            </a:r>
          </a:p>
          <a:p>
            <a:pPr marL="342900" indent="-342900"/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Chief Scientist &amp; Sr. VP of Research, NVIDIA</a:t>
            </a:r>
          </a:p>
          <a:p>
            <a:pPr marL="342900" indent="-342900"/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Bell Professor of Engineering, Stanford University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alwaysnewmistakes.files.wordpress.com/2009/07/terminator.jpg"/>
          <p:cNvPicPr>
            <a:picLocks noChangeAspect="1" noChangeArrowheads="1"/>
          </p:cNvPicPr>
          <p:nvPr/>
        </p:nvPicPr>
        <p:blipFill>
          <a:blip r:embed="rId2" cstate="print"/>
          <a:srcRect t="11423" b="10434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000500"/>
            <a:ext cx="4279900" cy="13843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rot="5400000">
            <a:off x="1981200" y="2019300"/>
            <a:ext cx="2438400" cy="19812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10800000" flipV="1">
            <a:off x="2667000" y="1638300"/>
            <a:ext cx="2819400" cy="25146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1811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a typeface="ＭＳ Ｐゴシック" pitchFamily="-110" charset="-128"/>
              </a:rPr>
              <a:t>Most ideas fail</a:t>
            </a:r>
          </a:p>
          <a:p>
            <a:endParaRPr lang="en-US" sz="3600" dirty="0" smtClean="0">
              <a:solidFill>
                <a:srgbClr val="BAE600"/>
              </a:solidFill>
              <a:ea typeface="ＭＳ Ｐゴシック" pitchFamily="-110" charset="-128"/>
            </a:endParaRPr>
          </a:p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</a:rPr>
              <a:t>The ideas that succeed take a long time</a:t>
            </a:r>
            <a:endParaRPr lang="en-US" sz="3600" dirty="0" smtClean="0">
              <a:solidFill>
                <a:srgbClr val="BAE6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57400" y="4076700"/>
          <a:ext cx="874713" cy="958850"/>
        </p:xfrm>
        <a:graphic>
          <a:graphicData uri="http://schemas.openxmlformats.org/presentationml/2006/ole">
            <p:oleObj spid="_x0000_s77826" name="Clip" r:id="rId3" imgW="875520" imgH="958680" progId="">
              <p:embed/>
            </p:oleObj>
          </a:graphicData>
        </a:graphic>
      </p:graphicFrame>
      <p:sp>
        <p:nvSpPr>
          <p:cNvPr id="5" name="Line 26"/>
          <p:cNvSpPr>
            <a:spLocks noChangeShapeType="1"/>
          </p:cNvSpPr>
          <p:nvPr/>
        </p:nvSpPr>
        <p:spPr bwMode="auto">
          <a:xfrm flipV="1">
            <a:off x="1676400" y="4838700"/>
            <a:ext cx="990600" cy="0"/>
          </a:xfrm>
          <a:prstGeom prst="line">
            <a:avLst/>
          </a:prstGeom>
          <a:noFill/>
          <a:ln w="1905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Line 30"/>
          <p:cNvSpPr>
            <a:spLocks noChangeShapeType="1"/>
          </p:cNvSpPr>
          <p:nvPr/>
        </p:nvSpPr>
        <p:spPr bwMode="auto">
          <a:xfrm>
            <a:off x="5257800" y="4838700"/>
            <a:ext cx="533400" cy="0"/>
          </a:xfrm>
          <a:prstGeom prst="lin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9"/>
          <p:cNvSpPr>
            <a:spLocks noChangeShapeType="1"/>
          </p:cNvSpPr>
          <p:nvPr/>
        </p:nvSpPr>
        <p:spPr bwMode="auto">
          <a:xfrm flipH="1" flipV="1">
            <a:off x="2743200" y="39243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229100"/>
            <a:ext cx="1347537" cy="116378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2667000" y="4457700"/>
            <a:ext cx="1170658" cy="82296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Concept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Dev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Line 26"/>
          <p:cNvSpPr>
            <a:spLocks noChangeShapeType="1"/>
          </p:cNvSpPr>
          <p:nvPr/>
        </p:nvSpPr>
        <p:spPr bwMode="auto">
          <a:xfrm flipV="1">
            <a:off x="3886200" y="4838700"/>
            <a:ext cx="533400" cy="0"/>
          </a:xfrm>
          <a:prstGeom prst="line">
            <a:avLst/>
          </a:prstGeom>
          <a:noFill/>
          <a:ln w="1270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4419600" y="4457700"/>
            <a:ext cx="838200" cy="82296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Model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Line 49"/>
          <p:cNvSpPr>
            <a:spLocks noChangeShapeType="1"/>
          </p:cNvSpPr>
          <p:nvPr/>
        </p:nvSpPr>
        <p:spPr bwMode="auto">
          <a:xfrm flipH="1" flipV="1">
            <a:off x="4343400" y="39243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 bwMode="auto">
          <a:xfrm>
            <a:off x="5791200" y="4457700"/>
            <a:ext cx="838200" cy="82296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</a:rPr>
              <a:t>Eval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7086600" y="4457700"/>
            <a:ext cx="838200" cy="82296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Dev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" name="Line 49"/>
          <p:cNvSpPr>
            <a:spLocks noChangeShapeType="1"/>
          </p:cNvSpPr>
          <p:nvPr/>
        </p:nvSpPr>
        <p:spPr bwMode="auto">
          <a:xfrm flipH="1" flipV="1">
            <a:off x="5638800" y="39243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49"/>
          <p:cNvSpPr>
            <a:spLocks noChangeShapeType="1"/>
          </p:cNvSpPr>
          <p:nvPr/>
        </p:nvSpPr>
        <p:spPr bwMode="auto">
          <a:xfrm flipH="1" flipV="1">
            <a:off x="6858000" y="39243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>
            <a:off x="6629400" y="4838700"/>
            <a:ext cx="45720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>
            <a:off x="7924800" y="4838700"/>
            <a:ext cx="4572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49"/>
          <p:cNvSpPr>
            <a:spLocks noChangeShapeType="1"/>
          </p:cNvSpPr>
          <p:nvPr/>
        </p:nvSpPr>
        <p:spPr bwMode="auto">
          <a:xfrm flipH="1" flipV="1">
            <a:off x="1905000" y="3924300"/>
            <a:ext cx="495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49"/>
          <p:cNvSpPr>
            <a:spLocks noChangeShapeType="1"/>
          </p:cNvSpPr>
          <p:nvPr/>
        </p:nvSpPr>
        <p:spPr bwMode="auto">
          <a:xfrm flipH="1">
            <a:off x="1676400" y="3924300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1811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</a:rPr>
              <a:t>The ideas that succeed take a long time</a:t>
            </a:r>
          </a:p>
          <a:p>
            <a:endParaRPr lang="en-US" sz="3600" dirty="0" smtClean="0">
              <a:solidFill>
                <a:srgbClr val="BAE600"/>
              </a:solidFill>
              <a:ea typeface="ＭＳ Ｐゴシック" pitchFamily="-110" charset="-128"/>
            </a:endParaRPr>
          </a:p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</a:rPr>
              <a:t>So aim research 5-10 years ahead of current practice</a:t>
            </a:r>
            <a:endParaRPr lang="en-US" sz="3600" dirty="0" smtClean="0">
              <a:solidFill>
                <a:srgbClr val="BAE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img.wallpaperstock.net:81/duck-mid-flight-wallpapers_13762_2560x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982200" cy="62388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29200" y="4152900"/>
            <a:ext cx="313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Current Architecture Practice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img.wallpaperstock.net:81/duck-mid-flight-wallpapers_13762_2560x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982200" cy="6238875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 bwMode="auto">
          <a:xfrm>
            <a:off x="1600200" y="2324100"/>
            <a:ext cx="5943600" cy="160020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img.wallpaperstock.net:81/duck-mid-flight-wallpapers_13762_2560x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982200" cy="6238875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 bwMode="auto">
          <a:xfrm>
            <a:off x="1600200" y="2324100"/>
            <a:ext cx="5943600" cy="160020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 bwMode="auto">
          <a:xfrm>
            <a:off x="1295400" y="2324100"/>
            <a:ext cx="609600" cy="0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 rot="5400000">
            <a:off x="1295400" y="2324100"/>
            <a:ext cx="609600" cy="0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rot="5400000">
            <a:off x="1104900" y="2895600"/>
            <a:ext cx="533400" cy="1524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>
            <a:off x="5791200" y="4152900"/>
            <a:ext cx="838200" cy="2286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371600" y="3162300"/>
            <a:ext cx="1524000" cy="4572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10800000">
            <a:off x="4267200" y="4000500"/>
            <a:ext cx="1828800" cy="5334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 rot="920722">
            <a:off x="2966345" y="362918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5-10 years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rot="5400000" flipH="1" flipV="1">
            <a:off x="1257300" y="1524000"/>
            <a:ext cx="6858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1066800" y="80010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Aim Here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img.wallpaperstock.net:81/duck-mid-flight-wallpapers_13762_2560x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982200" cy="6238875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 bwMode="auto">
          <a:xfrm>
            <a:off x="1600200" y="2324100"/>
            <a:ext cx="5943600" cy="160020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295400" y="2019300"/>
            <a:ext cx="609600" cy="609600"/>
            <a:chOff x="1295400" y="2019300"/>
            <a:chExt cx="609600" cy="609600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1295400" y="2324100"/>
              <a:ext cx="609600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 rot="5400000">
              <a:off x="1295400" y="2324100"/>
              <a:ext cx="609600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 bwMode="auto">
          <a:xfrm rot="5400000">
            <a:off x="1104900" y="2895600"/>
            <a:ext cx="533400" cy="1524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>
            <a:off x="5791200" y="4152900"/>
            <a:ext cx="838200" cy="2286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371600" y="3162300"/>
            <a:ext cx="1524000" cy="4572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10800000">
            <a:off x="4267200" y="4000500"/>
            <a:ext cx="1828800" cy="5334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 rot="920722">
            <a:off x="2966345" y="362918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5-10 years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rot="5400000" flipH="1" flipV="1">
            <a:off x="1257300" y="1524000"/>
            <a:ext cx="68580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1676400" y="190500"/>
            <a:ext cx="189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Enable this </a:t>
            </a:r>
            <a:r>
              <a:rPr lang="en-US" dirty="0" smtClean="0">
                <a:solidFill>
                  <a:srgbClr val="FF0000"/>
                </a:solidFill>
              </a:rPr>
              <a:t>point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524000" y="723900"/>
            <a:ext cx="6172200" cy="3276600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219200" y="342900"/>
            <a:ext cx="609600" cy="609600"/>
            <a:chOff x="1295400" y="2019300"/>
            <a:chExt cx="609600" cy="609600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1295400" y="2324100"/>
              <a:ext cx="609600" cy="0"/>
            </a:xfrm>
            <a:prstGeom prst="line">
              <a:avLst/>
            </a:prstGeom>
            <a:ln>
              <a:solidFill>
                <a:srgbClr val="008000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1295400" y="2324100"/>
              <a:ext cx="609600" cy="0"/>
            </a:xfrm>
            <a:prstGeom prst="line">
              <a:avLst/>
            </a:prstGeom>
            <a:ln>
              <a:solidFill>
                <a:srgbClr val="008000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for some ideas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79130" y="1485900"/>
          <a:ext cx="856007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4043"/>
                <a:gridCol w="1486218"/>
                <a:gridCol w="1721168"/>
                <a:gridCol w="1417955"/>
                <a:gridCol w="8006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Idea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Concept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Published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Product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2400" b="1" dirty="0" smtClean="0"/>
                        <a:t>T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Stream Processing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1995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1998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Virtual Channels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1985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1990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1992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Equalized Signaling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1995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1996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High-Radix Networks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Performance Equation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14600" y="2152650"/>
          <a:ext cx="3287713" cy="1316038"/>
        </p:xfrm>
        <a:graphic>
          <a:graphicData uri="http://schemas.openxmlformats.org/presentationml/2006/ole">
            <p:oleObj spid="_x0000_s1026" name="Equation" r:id="rId3" imgW="1079280" imgH="431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Research Formula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320925" y="2209800"/>
          <a:ext cx="3673475" cy="1200150"/>
        </p:xfrm>
        <a:graphic>
          <a:graphicData uri="http://schemas.openxmlformats.org/presentationml/2006/ole">
            <p:oleObj spid="_x0000_s2050" name="Equation" r:id="rId3" imgW="1206500" imgH="3937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52500"/>
            <a:ext cx="8229600" cy="3937000"/>
          </a:xfrm>
        </p:spPr>
        <p:txBody>
          <a:bodyPr/>
          <a:lstStyle/>
          <a:p>
            <a:r>
              <a:rPr lang="en-US" dirty="0" smtClean="0"/>
              <a:t>The Research Funnel</a:t>
            </a:r>
          </a:p>
          <a:p>
            <a:pPr lvl="1"/>
            <a:r>
              <a:rPr lang="en-US" dirty="0" smtClean="0"/>
              <a:t>Most ideas fail</a:t>
            </a:r>
          </a:p>
          <a:p>
            <a:pPr lvl="1"/>
            <a:r>
              <a:rPr lang="en-US" dirty="0" smtClean="0"/>
              <a:t>Those that succeed take 5-10 years </a:t>
            </a:r>
          </a:p>
          <a:p>
            <a:r>
              <a:rPr lang="en-US" dirty="0" smtClean="0"/>
              <a:t>The Research Formula</a:t>
            </a:r>
          </a:p>
          <a:p>
            <a:r>
              <a:rPr lang="en-US" dirty="0" smtClean="0"/>
              <a:t>Constraints</a:t>
            </a:r>
          </a:p>
          <a:p>
            <a:r>
              <a:rPr lang="en-US" dirty="0" smtClean="0"/>
              <a:t>The Academic Advantage</a:t>
            </a:r>
          </a:p>
          <a:p>
            <a:r>
              <a:rPr lang="en-US" dirty="0" smtClean="0"/>
              <a:t>The Industrial Advantage</a:t>
            </a:r>
          </a:p>
          <a:p>
            <a:r>
              <a:rPr lang="en-US" dirty="0" smtClean="0"/>
              <a:t>Startups</a:t>
            </a:r>
          </a:p>
          <a:p>
            <a:r>
              <a:rPr lang="en-US" dirty="0" smtClean="0"/>
              <a:t>Best practices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1811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  <a:cs typeface="ＭＳ Ｐゴシック" pitchFamily="-110" charset="-128"/>
              </a:rPr>
              <a:t>Reward</a:t>
            </a:r>
          </a:p>
          <a:p>
            <a:endParaRPr lang="en-US" sz="3600" dirty="0" smtClean="0">
              <a:solidFill>
                <a:srgbClr val="BAE600"/>
              </a:solidFill>
              <a:ea typeface="ＭＳ Ｐゴシック" pitchFamily="-110" charset="-128"/>
            </a:endParaRPr>
          </a:p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</a:rPr>
              <a:t>If you are wildly successful, what difference will it make?</a:t>
            </a:r>
            <a:endParaRPr lang="en-US" sz="3600" dirty="0" smtClean="0">
              <a:solidFill>
                <a:srgbClr val="BAE600"/>
              </a:solidFill>
            </a:endParaRP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0" y="4514850"/>
          <a:ext cx="3673475" cy="1200150"/>
        </p:xfrm>
        <a:graphic>
          <a:graphicData uri="http://schemas.openxmlformats.org/presentationml/2006/ole">
            <p:oleObj spid="_x0000_s3077" name="Equation" r:id="rId3" imgW="1206500" imgH="39370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1811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  <a:cs typeface="ＭＳ Ｐゴシック" pitchFamily="-110" charset="-128"/>
              </a:rPr>
              <a:t>Effort</a:t>
            </a:r>
          </a:p>
          <a:p>
            <a:endParaRPr lang="en-US" sz="3600" dirty="0" smtClean="0">
              <a:solidFill>
                <a:srgbClr val="BAE600"/>
              </a:solidFill>
              <a:ea typeface="ＭＳ Ｐゴシック" pitchFamily="-110" charset="-128"/>
            </a:endParaRPr>
          </a:p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</a:rPr>
              <a:t>Learn as much as possible with as little work as possible</a:t>
            </a:r>
            <a:endParaRPr lang="en-US" sz="3600" dirty="0" smtClean="0">
              <a:solidFill>
                <a:srgbClr val="BAE600"/>
              </a:solidFill>
            </a:endParaRPr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0" y="4514850"/>
          <a:ext cx="3673475" cy="1200150"/>
        </p:xfrm>
        <a:graphic>
          <a:graphicData uri="http://schemas.openxmlformats.org/presentationml/2006/ole">
            <p:oleObj spid="_x0000_s4101" name="Equation" r:id="rId3" imgW="1206500" imgH="39370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1811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  <a:cs typeface="ＭＳ Ｐゴシック" pitchFamily="-110" charset="-128"/>
              </a:rPr>
              <a:t>Effort</a:t>
            </a:r>
          </a:p>
          <a:p>
            <a:endParaRPr lang="en-US" sz="3600" dirty="0" smtClean="0">
              <a:solidFill>
                <a:srgbClr val="BAE600"/>
              </a:solidFill>
              <a:ea typeface="ＭＳ Ｐゴシック" pitchFamily="-110" charset="-128"/>
            </a:endParaRPr>
          </a:p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</a:rPr>
              <a:t>Do the minimum analysis and experimentation necessary to make a point</a:t>
            </a:r>
            <a:endParaRPr lang="en-US" sz="3600" dirty="0" smtClean="0">
              <a:solidFill>
                <a:srgbClr val="BAE600"/>
              </a:solidFill>
            </a:endParaRPr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0" y="4514850"/>
          <a:ext cx="3673475" cy="1200150"/>
        </p:xfrm>
        <a:graphic>
          <a:graphicData uri="http://schemas.openxmlformats.org/presentationml/2006/ole">
            <p:oleObj spid="_x0000_s5125" name="Equation" r:id="rId3" imgW="1206500" imgH="39370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and Artificial Constraints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33500"/>
          <a:ext cx="8229600" cy="1833879"/>
        </p:xfrm>
        <a:graphic>
          <a:graphicData uri="http://schemas.openxmlformats.org/drawingml/2006/table">
            <a:tbl>
              <a:tblPr firstRow="1" bandRow="1"/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Real Constraints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Artificial Constraints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Laws of physics</a:t>
                      </a:r>
                    </a:p>
                    <a:p>
                      <a:r>
                        <a:rPr lang="en-US" dirty="0" smtClean="0"/>
                        <a:t>Future semiconductor processes</a:t>
                      </a:r>
                    </a:p>
                    <a:p>
                      <a:r>
                        <a:rPr lang="en-US" dirty="0" smtClean="0"/>
                        <a:t>Packaging and thermal</a:t>
                      </a:r>
                      <a:r>
                        <a:rPr lang="en-US" baseline="0" dirty="0" smtClean="0"/>
                        <a:t> limits</a:t>
                      </a:r>
                    </a:p>
                    <a:p>
                      <a:r>
                        <a:rPr lang="en-US" baseline="0" dirty="0" smtClean="0"/>
                        <a:t>Future applications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 ISA</a:t>
                      </a:r>
                    </a:p>
                    <a:p>
                      <a:r>
                        <a:rPr lang="en-US" dirty="0" smtClean="0"/>
                        <a:t>Existing OS</a:t>
                      </a:r>
                    </a:p>
                    <a:p>
                      <a:r>
                        <a:rPr lang="en-US" dirty="0" smtClean="0"/>
                        <a:t>Today’s benchmarks</a:t>
                      </a:r>
                    </a:p>
                    <a:p>
                      <a:r>
                        <a:rPr lang="en-US" dirty="0" smtClean="0"/>
                        <a:t>Existing compilers</a:t>
                      </a:r>
                    </a:p>
                    <a:p>
                      <a:r>
                        <a:rPr lang="en-US" dirty="0" smtClean="0"/>
                        <a:t>Infrastructure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Constraining Infrastructure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914400" y="952500"/>
            <a:ext cx="5562600" cy="4495800"/>
            <a:chOff x="914400" y="952500"/>
            <a:chExt cx="5562600" cy="4495800"/>
          </a:xfrm>
        </p:grpSpPr>
        <p:sp>
          <p:nvSpPr>
            <p:cNvPr id="4" name="Oval 3"/>
            <p:cNvSpPr/>
            <p:nvPr/>
          </p:nvSpPr>
          <p:spPr bwMode="auto">
            <a:xfrm>
              <a:off x="2895600" y="3238500"/>
              <a:ext cx="1143000" cy="914400"/>
            </a:xfrm>
            <a:prstGeom prst="ellipse">
              <a:avLst/>
            </a:prstGeom>
            <a:solidFill>
              <a:srgbClr val="BAE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tabLst/>
              </a:pPr>
              <a:r>
                <a:rPr lang="en-US" b="1" dirty="0" err="1" smtClean="0">
                  <a:latin typeface="Arial" charset="0"/>
                </a:rPr>
                <a:t>uArch</a:t>
              </a:r>
              <a:r>
                <a:rPr lang="en-US" b="1" dirty="0" smtClean="0">
                  <a:latin typeface="Arial" charset="0"/>
                </a:rPr>
                <a:t>  Idea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2895600" y="4533900"/>
              <a:ext cx="1143000" cy="9144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tabLst/>
              </a:pPr>
              <a:r>
                <a:rPr lang="en-US" b="1" dirty="0" smtClean="0">
                  <a:latin typeface="Arial" charset="0"/>
                </a:rPr>
                <a:t>Other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tabLst/>
              </a:pPr>
              <a:r>
                <a:rPr kumimoji="0" lang="en-US" sz="1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uArch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Straight Arrow Connector 6"/>
            <p:cNvCxnSpPr>
              <a:stCxn id="5" idx="0"/>
              <a:endCxn id="4" idx="4"/>
            </p:cNvCxnSpPr>
            <p:nvPr/>
          </p:nvCxnSpPr>
          <p:spPr bwMode="auto">
            <a:xfrm rot="5400000" flipH="1" flipV="1">
              <a:off x="3276600" y="4343400"/>
              <a:ext cx="3810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Oval 7"/>
            <p:cNvSpPr/>
            <p:nvPr/>
          </p:nvSpPr>
          <p:spPr bwMode="auto">
            <a:xfrm>
              <a:off x="914400" y="3390900"/>
              <a:ext cx="1143000" cy="9144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tabLst/>
              </a:pPr>
              <a:r>
                <a:rPr lang="en-US" b="1" dirty="0" smtClean="0">
                  <a:latin typeface="Arial" charset="0"/>
                </a:rPr>
                <a:t>ISA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Arrow Connector 8"/>
            <p:cNvCxnSpPr>
              <a:stCxn id="8" idx="6"/>
              <a:endCxn id="4" idx="2"/>
            </p:cNvCxnSpPr>
            <p:nvPr/>
          </p:nvCxnSpPr>
          <p:spPr bwMode="auto">
            <a:xfrm flipV="1">
              <a:off x="2057400" y="3695700"/>
              <a:ext cx="838200" cy="1524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>
              <a:stCxn id="8" idx="7"/>
              <a:endCxn id="23" idx="3"/>
            </p:cNvCxnSpPr>
            <p:nvPr/>
          </p:nvCxnSpPr>
          <p:spPr bwMode="auto">
            <a:xfrm rot="5400000" flipH="1" flipV="1">
              <a:off x="2060107" y="2553493"/>
              <a:ext cx="801222" cy="114141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stCxn id="8" idx="5"/>
              <a:endCxn id="5" idx="1"/>
            </p:cNvCxnSpPr>
            <p:nvPr/>
          </p:nvCxnSpPr>
          <p:spPr bwMode="auto">
            <a:xfrm rot="16200000" flipH="1">
              <a:off x="2228289" y="3833111"/>
              <a:ext cx="496422" cy="117297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Oval 22"/>
            <p:cNvSpPr/>
            <p:nvPr/>
          </p:nvSpPr>
          <p:spPr bwMode="auto">
            <a:xfrm>
              <a:off x="2819400" y="1943100"/>
              <a:ext cx="1447800" cy="914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tabLst/>
              </a:pPr>
              <a:r>
                <a:rPr lang="en-US" b="1" dirty="0" smtClean="0">
                  <a:latin typeface="Arial" charset="0"/>
                </a:rPr>
                <a:t>Compiler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990600" y="952500"/>
              <a:ext cx="2057400" cy="914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tabLst/>
              </a:pPr>
              <a:r>
                <a:rPr lang="en-US" b="1" dirty="0" smtClean="0">
                  <a:latin typeface="Arial" charset="0"/>
                </a:rPr>
                <a:t>Benchmarks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3" name="Straight Arrow Connector 32"/>
            <p:cNvCxnSpPr>
              <a:stCxn id="4" idx="0"/>
              <a:endCxn id="23" idx="4"/>
            </p:cNvCxnSpPr>
            <p:nvPr/>
          </p:nvCxnSpPr>
          <p:spPr bwMode="auto">
            <a:xfrm rot="5400000" flipH="1" flipV="1">
              <a:off x="3314700" y="3009900"/>
              <a:ext cx="381000" cy="762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>
              <a:stCxn id="32" idx="5"/>
              <a:endCxn id="23" idx="1"/>
            </p:cNvCxnSpPr>
            <p:nvPr/>
          </p:nvCxnSpPr>
          <p:spPr bwMode="auto">
            <a:xfrm rot="16200000" flipH="1">
              <a:off x="2717052" y="1762637"/>
              <a:ext cx="344022" cy="28472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3" name="Oval 42"/>
            <p:cNvSpPr/>
            <p:nvPr/>
          </p:nvSpPr>
          <p:spPr bwMode="auto">
            <a:xfrm>
              <a:off x="4724400" y="1790700"/>
              <a:ext cx="1447800" cy="91440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tabLst/>
              </a:pPr>
              <a:r>
                <a:rPr lang="en-US" b="1" dirty="0" smtClean="0">
                  <a:latin typeface="Arial" charset="0"/>
                </a:rPr>
                <a:t>Binaries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4" name="Straight Arrow Connector 43"/>
            <p:cNvCxnSpPr>
              <a:stCxn id="23" idx="6"/>
              <a:endCxn id="43" idx="2"/>
            </p:cNvCxnSpPr>
            <p:nvPr/>
          </p:nvCxnSpPr>
          <p:spPr bwMode="auto">
            <a:xfrm flipV="1">
              <a:off x="4267200" y="2247900"/>
              <a:ext cx="457200" cy="1524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7" name="Oval 46"/>
            <p:cNvSpPr/>
            <p:nvPr/>
          </p:nvSpPr>
          <p:spPr bwMode="auto">
            <a:xfrm>
              <a:off x="4800600" y="3162300"/>
              <a:ext cx="1676400" cy="9144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tabLst/>
              </a:pPr>
              <a:r>
                <a:rPr lang="en-US" b="1" dirty="0" smtClean="0">
                  <a:latin typeface="Arial" charset="0"/>
                </a:rPr>
                <a:t>Simulator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8" name="Straight Arrow Connector 47"/>
            <p:cNvCxnSpPr>
              <a:stCxn id="43" idx="4"/>
              <a:endCxn id="47" idx="0"/>
            </p:cNvCxnSpPr>
            <p:nvPr/>
          </p:nvCxnSpPr>
          <p:spPr bwMode="auto">
            <a:xfrm rot="16200000" flipH="1">
              <a:off x="5314950" y="2838450"/>
              <a:ext cx="457200" cy="1905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/>
            <p:cNvCxnSpPr>
              <a:stCxn id="4" idx="6"/>
              <a:endCxn id="47" idx="2"/>
            </p:cNvCxnSpPr>
            <p:nvPr/>
          </p:nvCxnSpPr>
          <p:spPr bwMode="auto">
            <a:xfrm flipV="1">
              <a:off x="4038600" y="3619500"/>
              <a:ext cx="762000" cy="762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" name="Straight Arrow Connector 53"/>
            <p:cNvCxnSpPr>
              <a:stCxn id="5" idx="6"/>
              <a:endCxn id="47" idx="3"/>
            </p:cNvCxnSpPr>
            <p:nvPr/>
          </p:nvCxnSpPr>
          <p:spPr bwMode="auto">
            <a:xfrm flipV="1">
              <a:off x="4038600" y="3942789"/>
              <a:ext cx="1007503" cy="1048311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Constraining Infrastructure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3429000" y="3314700"/>
            <a:ext cx="1143000" cy="914400"/>
          </a:xfrm>
          <a:prstGeom prst="ellipse">
            <a:avLst/>
          </a:prstGeom>
          <a:solidFill>
            <a:srgbClr val="BAE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tabLst/>
            </a:pPr>
            <a:r>
              <a:rPr lang="en-US" b="1" dirty="0" err="1" smtClean="0">
                <a:latin typeface="Arial" charset="0"/>
              </a:rPr>
              <a:t>uArch</a:t>
            </a:r>
            <a:r>
              <a:rPr lang="en-US" b="1" dirty="0" smtClean="0">
                <a:latin typeface="Arial" charset="0"/>
              </a:rPr>
              <a:t>  Idea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895600" y="4533900"/>
            <a:ext cx="1143000" cy="9144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tabLst/>
            </a:pPr>
            <a:r>
              <a:rPr lang="en-US" b="1" dirty="0" smtClean="0">
                <a:latin typeface="Arial" charset="0"/>
              </a:rPr>
              <a:t>Other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uArch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>
            <a:stCxn id="5" idx="0"/>
            <a:endCxn id="4" idx="4"/>
          </p:cNvCxnSpPr>
          <p:nvPr/>
        </p:nvCxnSpPr>
        <p:spPr bwMode="auto">
          <a:xfrm rot="5400000" flipH="1" flipV="1">
            <a:off x="3581400" y="4114800"/>
            <a:ext cx="304800" cy="533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914400" y="3390900"/>
            <a:ext cx="1143000" cy="9144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tabLst/>
            </a:pPr>
            <a:r>
              <a:rPr lang="en-US" b="1" dirty="0" smtClean="0">
                <a:latin typeface="Arial" charset="0"/>
              </a:rPr>
              <a:t>ISA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>
            <a:stCxn id="8" idx="6"/>
            <a:endCxn id="4" idx="2"/>
          </p:cNvCxnSpPr>
          <p:nvPr/>
        </p:nvCxnSpPr>
        <p:spPr bwMode="auto">
          <a:xfrm flipV="1">
            <a:off x="2057400" y="3771900"/>
            <a:ext cx="1371600" cy="76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8" idx="7"/>
            <a:endCxn id="23" idx="3"/>
          </p:cNvCxnSpPr>
          <p:nvPr/>
        </p:nvCxnSpPr>
        <p:spPr bwMode="auto">
          <a:xfrm rot="5400000" flipH="1" flipV="1">
            <a:off x="2060107" y="2553493"/>
            <a:ext cx="801222" cy="114141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8" idx="5"/>
            <a:endCxn id="5" idx="1"/>
          </p:cNvCxnSpPr>
          <p:nvPr/>
        </p:nvCxnSpPr>
        <p:spPr bwMode="auto">
          <a:xfrm rot="16200000" flipH="1">
            <a:off x="2228289" y="3833111"/>
            <a:ext cx="496422" cy="117297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2819400" y="1943100"/>
            <a:ext cx="1447800" cy="914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tabLst/>
            </a:pPr>
            <a:r>
              <a:rPr lang="en-US" b="1" dirty="0" smtClean="0">
                <a:latin typeface="Arial" charset="0"/>
              </a:rPr>
              <a:t>Compiler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990600" y="952500"/>
            <a:ext cx="2057400" cy="914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tabLst/>
            </a:pPr>
            <a:r>
              <a:rPr lang="en-US" b="1" dirty="0" smtClean="0">
                <a:latin typeface="Arial" charset="0"/>
              </a:rPr>
              <a:t>Benchmarks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Straight Arrow Connector 32"/>
          <p:cNvCxnSpPr>
            <a:stCxn id="4" idx="0"/>
            <a:endCxn id="23" idx="4"/>
          </p:cNvCxnSpPr>
          <p:nvPr/>
        </p:nvCxnSpPr>
        <p:spPr bwMode="auto">
          <a:xfrm rot="16200000" flipV="1">
            <a:off x="3543300" y="2857500"/>
            <a:ext cx="457200" cy="457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32" idx="5"/>
            <a:endCxn id="23" idx="1"/>
          </p:cNvCxnSpPr>
          <p:nvPr/>
        </p:nvCxnSpPr>
        <p:spPr bwMode="auto">
          <a:xfrm rot="16200000" flipH="1">
            <a:off x="2717052" y="1762637"/>
            <a:ext cx="344022" cy="28472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4724400" y="1790700"/>
            <a:ext cx="1447800" cy="91440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tabLst/>
            </a:pPr>
            <a:r>
              <a:rPr lang="en-US" b="1" dirty="0" smtClean="0">
                <a:latin typeface="Arial" charset="0"/>
              </a:rPr>
              <a:t>Binaries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4" name="Straight Arrow Connector 43"/>
          <p:cNvCxnSpPr>
            <a:stCxn id="23" idx="6"/>
            <a:endCxn id="43" idx="2"/>
          </p:cNvCxnSpPr>
          <p:nvPr/>
        </p:nvCxnSpPr>
        <p:spPr bwMode="auto">
          <a:xfrm flipV="1">
            <a:off x="4267200" y="2247900"/>
            <a:ext cx="457200" cy="152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4800600" y="3162300"/>
            <a:ext cx="1676400" cy="9144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tabLst/>
            </a:pPr>
            <a:r>
              <a:rPr lang="en-US" b="1" dirty="0" smtClean="0">
                <a:latin typeface="Arial" charset="0"/>
              </a:rPr>
              <a:t>Simulator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8" name="Straight Arrow Connector 47"/>
          <p:cNvCxnSpPr>
            <a:stCxn id="43" idx="4"/>
            <a:endCxn id="47" idx="0"/>
          </p:cNvCxnSpPr>
          <p:nvPr/>
        </p:nvCxnSpPr>
        <p:spPr bwMode="auto">
          <a:xfrm rot="16200000" flipH="1">
            <a:off x="5314950" y="2838450"/>
            <a:ext cx="457200" cy="1905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4" idx="6"/>
            <a:endCxn id="47" idx="2"/>
          </p:cNvCxnSpPr>
          <p:nvPr/>
        </p:nvCxnSpPr>
        <p:spPr bwMode="auto">
          <a:xfrm flipV="1">
            <a:off x="4572000" y="3619500"/>
            <a:ext cx="228600" cy="152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5" idx="6"/>
            <a:endCxn id="47" idx="3"/>
          </p:cNvCxnSpPr>
          <p:nvPr/>
        </p:nvCxnSpPr>
        <p:spPr bwMode="auto">
          <a:xfrm flipV="1">
            <a:off x="4038600" y="3942789"/>
            <a:ext cx="1007503" cy="104831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Constraining Infrastructure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2895600" y="3238500"/>
            <a:ext cx="1143000" cy="914400"/>
          </a:xfrm>
          <a:prstGeom prst="ellipse">
            <a:avLst/>
          </a:prstGeom>
          <a:solidFill>
            <a:srgbClr val="BAE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tabLst/>
            </a:pPr>
            <a:r>
              <a:rPr lang="en-US" b="1" dirty="0" err="1" smtClean="0">
                <a:latin typeface="Arial" charset="0"/>
              </a:rPr>
              <a:t>uArch</a:t>
            </a:r>
            <a:r>
              <a:rPr lang="en-US" b="1" dirty="0" smtClean="0">
                <a:latin typeface="Arial" charset="0"/>
              </a:rPr>
              <a:t>  Idea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895600" y="4533900"/>
            <a:ext cx="1143000" cy="9144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tabLst/>
            </a:pPr>
            <a:r>
              <a:rPr lang="en-US" b="1" dirty="0" smtClean="0">
                <a:latin typeface="Arial" charset="0"/>
              </a:rPr>
              <a:t>Other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uArch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>
            <a:stCxn id="5" idx="0"/>
            <a:endCxn id="4" idx="4"/>
          </p:cNvCxnSpPr>
          <p:nvPr/>
        </p:nvCxnSpPr>
        <p:spPr bwMode="auto">
          <a:xfrm rot="5400000" flipH="1" flipV="1">
            <a:off x="3276600" y="4343400"/>
            <a:ext cx="381000" cy="15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914400" y="3390900"/>
            <a:ext cx="1143000" cy="9144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tabLst/>
            </a:pPr>
            <a:r>
              <a:rPr lang="en-US" b="1" dirty="0" smtClean="0">
                <a:latin typeface="Arial" charset="0"/>
              </a:rPr>
              <a:t>ISA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>
            <a:stCxn id="8" idx="6"/>
            <a:endCxn id="4" idx="2"/>
          </p:cNvCxnSpPr>
          <p:nvPr/>
        </p:nvCxnSpPr>
        <p:spPr bwMode="auto">
          <a:xfrm flipV="1">
            <a:off x="2057400" y="3695700"/>
            <a:ext cx="838200" cy="152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8" idx="7"/>
            <a:endCxn id="23" idx="3"/>
          </p:cNvCxnSpPr>
          <p:nvPr/>
        </p:nvCxnSpPr>
        <p:spPr bwMode="auto">
          <a:xfrm rot="5400000" flipH="1" flipV="1">
            <a:off x="2060107" y="2553493"/>
            <a:ext cx="801222" cy="114141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8" idx="5"/>
            <a:endCxn id="5" idx="1"/>
          </p:cNvCxnSpPr>
          <p:nvPr/>
        </p:nvCxnSpPr>
        <p:spPr bwMode="auto">
          <a:xfrm rot="16200000" flipH="1">
            <a:off x="2228289" y="3833111"/>
            <a:ext cx="496422" cy="117297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2819400" y="1943100"/>
            <a:ext cx="1447800" cy="914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tabLst/>
            </a:pPr>
            <a:r>
              <a:rPr lang="en-US" b="1" dirty="0" smtClean="0">
                <a:latin typeface="Arial" charset="0"/>
              </a:rPr>
              <a:t>Compiler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990600" y="952500"/>
            <a:ext cx="2057400" cy="914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tabLst/>
            </a:pPr>
            <a:r>
              <a:rPr lang="en-US" b="1" dirty="0" smtClean="0">
                <a:latin typeface="Arial" charset="0"/>
              </a:rPr>
              <a:t>Benchmarks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Straight Arrow Connector 32"/>
          <p:cNvCxnSpPr>
            <a:stCxn id="4" idx="0"/>
            <a:endCxn id="23" idx="4"/>
          </p:cNvCxnSpPr>
          <p:nvPr/>
        </p:nvCxnSpPr>
        <p:spPr bwMode="auto">
          <a:xfrm rot="5400000" flipH="1" flipV="1">
            <a:off x="3314700" y="3009900"/>
            <a:ext cx="381000" cy="76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32" idx="5"/>
            <a:endCxn id="23" idx="1"/>
          </p:cNvCxnSpPr>
          <p:nvPr/>
        </p:nvCxnSpPr>
        <p:spPr bwMode="auto">
          <a:xfrm rot="16200000" flipH="1">
            <a:off x="2717052" y="1762637"/>
            <a:ext cx="344022" cy="28472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4724400" y="1790700"/>
            <a:ext cx="1447800" cy="91440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tabLst/>
            </a:pPr>
            <a:r>
              <a:rPr lang="en-US" b="1" dirty="0" smtClean="0">
                <a:latin typeface="Arial" charset="0"/>
              </a:rPr>
              <a:t>Binaries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4" name="Straight Arrow Connector 43"/>
          <p:cNvCxnSpPr>
            <a:stCxn id="23" idx="6"/>
            <a:endCxn id="43" idx="2"/>
          </p:cNvCxnSpPr>
          <p:nvPr/>
        </p:nvCxnSpPr>
        <p:spPr bwMode="auto">
          <a:xfrm flipV="1">
            <a:off x="4267200" y="2247900"/>
            <a:ext cx="457200" cy="152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4800600" y="3162300"/>
            <a:ext cx="1676400" cy="9144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tabLst/>
            </a:pPr>
            <a:r>
              <a:rPr lang="en-US" b="1" dirty="0" smtClean="0">
                <a:latin typeface="Arial" charset="0"/>
              </a:rPr>
              <a:t>Simulator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8" name="Straight Arrow Connector 47"/>
          <p:cNvCxnSpPr>
            <a:stCxn id="43" idx="4"/>
            <a:endCxn id="47" idx="0"/>
          </p:cNvCxnSpPr>
          <p:nvPr/>
        </p:nvCxnSpPr>
        <p:spPr bwMode="auto">
          <a:xfrm rot="16200000" flipH="1">
            <a:off x="5314950" y="2838450"/>
            <a:ext cx="457200" cy="1905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4" idx="6"/>
            <a:endCxn id="47" idx="2"/>
          </p:cNvCxnSpPr>
          <p:nvPr/>
        </p:nvCxnSpPr>
        <p:spPr bwMode="auto">
          <a:xfrm flipV="1">
            <a:off x="4038600" y="3619500"/>
            <a:ext cx="762000" cy="76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5" idx="6"/>
            <a:endCxn id="47" idx="3"/>
          </p:cNvCxnSpPr>
          <p:nvPr/>
        </p:nvCxnSpPr>
        <p:spPr bwMode="auto">
          <a:xfrm flipV="1">
            <a:off x="4038600" y="3942789"/>
            <a:ext cx="1007503" cy="104831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181100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</a:rPr>
              <a:t>The contribution is </a:t>
            </a:r>
            <a:r>
              <a:rPr lang="en-US" sz="3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itchFamily="-110" charset="-128"/>
              </a:rPr>
              <a:t>insight</a:t>
            </a:r>
          </a:p>
          <a:p>
            <a:endParaRPr lang="en-US" sz="3600" dirty="0" smtClean="0">
              <a:solidFill>
                <a:srgbClr val="BAE600"/>
              </a:solidFill>
              <a:ea typeface="ＭＳ Ｐゴシック" pitchFamily="-110" charset="-128"/>
            </a:endParaRPr>
          </a:p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</a:rPr>
              <a:t>Not novelty</a:t>
            </a:r>
          </a:p>
          <a:p>
            <a:endParaRPr lang="en-US" sz="3600" dirty="0" smtClean="0">
              <a:solidFill>
                <a:srgbClr val="BAE600"/>
              </a:solidFill>
              <a:ea typeface="ＭＳ Ｐゴシック" pitchFamily="-110" charset="-128"/>
            </a:endParaRPr>
          </a:p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</a:rPr>
              <a:t>Not numbers</a:t>
            </a:r>
            <a:endParaRPr lang="en-US" sz="3600" dirty="0" smtClean="0">
              <a:solidFill>
                <a:srgbClr val="BAE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181100"/>
            <a:ext cx="579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  <a:cs typeface="ＭＳ Ｐゴシック" pitchFamily="-110" charset="-128"/>
              </a:rPr>
              <a:t>Research is a </a:t>
            </a:r>
          </a:p>
          <a:p>
            <a:r>
              <a:rPr lang="en-US" sz="3600" i="1" dirty="0" smtClean="0">
                <a:solidFill>
                  <a:srgbClr val="BAE600"/>
                </a:solidFill>
                <a:ea typeface="ＭＳ Ｐゴシック" pitchFamily="-110" charset="-128"/>
                <a:cs typeface="ＭＳ Ｐゴシック" pitchFamily="-110" charset="-128"/>
              </a:rPr>
              <a:t>hunt for insight</a:t>
            </a:r>
          </a:p>
          <a:p>
            <a:endParaRPr lang="en-US" sz="3600" i="1" dirty="0" smtClean="0">
              <a:solidFill>
                <a:srgbClr val="BAE600"/>
              </a:solidFill>
              <a:ea typeface="ＭＳ Ｐゴシック" pitchFamily="-110" charset="-128"/>
            </a:endParaRPr>
          </a:p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</a:rPr>
              <a:t>Need to get off the beaten path to find new insights</a:t>
            </a:r>
            <a:endParaRPr lang="en-US" sz="3600" dirty="0" smtClean="0">
              <a:solidFill>
                <a:srgbClr val="BAE600"/>
              </a:solidFill>
            </a:endParaRPr>
          </a:p>
        </p:txBody>
      </p:sp>
      <p:pic>
        <p:nvPicPr>
          <p:cNvPr id="95234" name="Picture 2" descr="http://sabalolodge.com/blog/wp-content/uploads/2009/11/Resplendent_Quetz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3950" y="190500"/>
            <a:ext cx="2410499" cy="5257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667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  <a:cs typeface="ＭＳ Ｐゴシック" pitchFamily="-110" charset="-128"/>
              </a:rPr>
              <a:t>Road-Kill Research</a:t>
            </a:r>
            <a:endParaRPr lang="en-US" sz="3600" dirty="0" smtClean="0">
              <a:solidFill>
                <a:srgbClr val="BAE600"/>
              </a:solidFill>
            </a:endParaRPr>
          </a:p>
        </p:txBody>
      </p:sp>
      <p:pic>
        <p:nvPicPr>
          <p:cNvPr id="14338" name="Picture 2" descr="http://squirrely.files.wordpress.com/2008/05/squirrelstri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876300"/>
            <a:ext cx="5448300" cy="435864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457200" y="1409700"/>
            <a:ext cx="3582692" cy="2895600"/>
            <a:chOff x="914400" y="952500"/>
            <a:chExt cx="5562600" cy="4495800"/>
          </a:xfrm>
        </p:grpSpPr>
        <p:sp>
          <p:nvSpPr>
            <p:cNvPr id="5" name="Oval 4"/>
            <p:cNvSpPr/>
            <p:nvPr/>
          </p:nvSpPr>
          <p:spPr bwMode="auto">
            <a:xfrm>
              <a:off x="2895600" y="3238500"/>
              <a:ext cx="1143000" cy="914400"/>
            </a:xfrm>
            <a:prstGeom prst="ellipse">
              <a:avLst/>
            </a:prstGeom>
            <a:solidFill>
              <a:srgbClr val="BAE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tabLst/>
              </a:pPr>
              <a:r>
                <a:rPr lang="en-US" sz="1100" b="1" dirty="0" err="1" smtClean="0">
                  <a:latin typeface="Arial" charset="0"/>
                </a:rPr>
                <a:t>uArch</a:t>
              </a:r>
              <a:r>
                <a:rPr lang="en-US" sz="1100" b="1" dirty="0" smtClean="0">
                  <a:latin typeface="Arial" charset="0"/>
                </a:rPr>
                <a:t>  Idea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2895600" y="4533900"/>
              <a:ext cx="1143000" cy="9144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tabLst/>
              </a:pPr>
              <a:r>
                <a:rPr lang="en-US" sz="1100" b="1" dirty="0" smtClean="0">
                  <a:latin typeface="Arial" charset="0"/>
                </a:rPr>
                <a:t>Other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tabLst/>
              </a:pPr>
              <a:r>
                <a:rPr kumimoji="0" lang="en-US" sz="11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uArch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Straight Arrow Connector 6"/>
            <p:cNvCxnSpPr>
              <a:stCxn id="6" idx="0"/>
              <a:endCxn id="5" idx="4"/>
            </p:cNvCxnSpPr>
            <p:nvPr/>
          </p:nvCxnSpPr>
          <p:spPr bwMode="auto">
            <a:xfrm rot="5400000" flipH="1" flipV="1">
              <a:off x="3276600" y="4343400"/>
              <a:ext cx="3810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Oval 7"/>
            <p:cNvSpPr/>
            <p:nvPr/>
          </p:nvSpPr>
          <p:spPr bwMode="auto">
            <a:xfrm>
              <a:off x="914400" y="3390900"/>
              <a:ext cx="1143000" cy="9144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tabLst/>
              </a:pPr>
              <a:r>
                <a:rPr lang="en-US" sz="1100" b="1" dirty="0" smtClean="0">
                  <a:latin typeface="Arial" charset="0"/>
                </a:rPr>
                <a:t>ISA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Arrow Connector 8"/>
            <p:cNvCxnSpPr>
              <a:stCxn id="8" idx="6"/>
              <a:endCxn id="5" idx="2"/>
            </p:cNvCxnSpPr>
            <p:nvPr/>
          </p:nvCxnSpPr>
          <p:spPr bwMode="auto">
            <a:xfrm flipV="1">
              <a:off x="2057400" y="3695700"/>
              <a:ext cx="838200" cy="1524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>
              <a:stCxn id="8" idx="7"/>
              <a:endCxn id="12" idx="3"/>
            </p:cNvCxnSpPr>
            <p:nvPr/>
          </p:nvCxnSpPr>
          <p:spPr bwMode="auto">
            <a:xfrm rot="5400000" flipH="1" flipV="1">
              <a:off x="2060107" y="2553493"/>
              <a:ext cx="801222" cy="114141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>
              <a:stCxn id="8" idx="5"/>
              <a:endCxn id="6" idx="1"/>
            </p:cNvCxnSpPr>
            <p:nvPr/>
          </p:nvCxnSpPr>
          <p:spPr bwMode="auto">
            <a:xfrm rot="16200000" flipH="1">
              <a:off x="2228289" y="3833111"/>
              <a:ext cx="496422" cy="117297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Oval 11"/>
            <p:cNvSpPr/>
            <p:nvPr/>
          </p:nvSpPr>
          <p:spPr bwMode="auto">
            <a:xfrm>
              <a:off x="2819400" y="1943100"/>
              <a:ext cx="1447800" cy="914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tabLst/>
              </a:pPr>
              <a:r>
                <a:rPr lang="en-US" sz="1100" b="1" dirty="0" smtClean="0">
                  <a:latin typeface="Arial" charset="0"/>
                </a:rPr>
                <a:t>Compiler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990600" y="952500"/>
              <a:ext cx="2057400" cy="914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tabLst/>
              </a:pPr>
              <a:r>
                <a:rPr lang="en-US" sz="1100" b="1" dirty="0" smtClean="0">
                  <a:latin typeface="Arial" charset="0"/>
                </a:rPr>
                <a:t>Benchmarks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Straight Arrow Connector 13"/>
            <p:cNvCxnSpPr>
              <a:stCxn id="5" idx="0"/>
              <a:endCxn id="12" idx="4"/>
            </p:cNvCxnSpPr>
            <p:nvPr/>
          </p:nvCxnSpPr>
          <p:spPr bwMode="auto">
            <a:xfrm rot="5400000" flipH="1" flipV="1">
              <a:off x="3314700" y="3009900"/>
              <a:ext cx="381000" cy="762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13" idx="5"/>
              <a:endCxn id="12" idx="1"/>
            </p:cNvCxnSpPr>
            <p:nvPr/>
          </p:nvCxnSpPr>
          <p:spPr bwMode="auto">
            <a:xfrm rot="16200000" flipH="1">
              <a:off x="2717052" y="1762637"/>
              <a:ext cx="344022" cy="28472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Oval 15"/>
            <p:cNvSpPr/>
            <p:nvPr/>
          </p:nvSpPr>
          <p:spPr bwMode="auto">
            <a:xfrm>
              <a:off x="4724400" y="1790700"/>
              <a:ext cx="1447800" cy="91440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tabLst/>
              </a:pPr>
              <a:r>
                <a:rPr lang="en-US" sz="1100" b="1" dirty="0" smtClean="0">
                  <a:latin typeface="Arial" charset="0"/>
                </a:rPr>
                <a:t>Binaries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Straight Arrow Connector 16"/>
            <p:cNvCxnSpPr>
              <a:stCxn id="12" idx="6"/>
              <a:endCxn id="16" idx="2"/>
            </p:cNvCxnSpPr>
            <p:nvPr/>
          </p:nvCxnSpPr>
          <p:spPr bwMode="auto">
            <a:xfrm flipV="1">
              <a:off x="4267200" y="2247900"/>
              <a:ext cx="457200" cy="1524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Oval 17"/>
            <p:cNvSpPr/>
            <p:nvPr/>
          </p:nvSpPr>
          <p:spPr bwMode="auto">
            <a:xfrm>
              <a:off x="4800600" y="3162300"/>
              <a:ext cx="1676400" cy="9144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tabLst/>
              </a:pPr>
              <a:r>
                <a:rPr lang="en-US" sz="1100" b="1" dirty="0" smtClean="0">
                  <a:latin typeface="Arial" charset="0"/>
                </a:rPr>
                <a:t>Simulator</a:t>
              </a: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Straight Arrow Connector 18"/>
            <p:cNvCxnSpPr>
              <a:stCxn id="16" idx="4"/>
              <a:endCxn id="18" idx="0"/>
            </p:cNvCxnSpPr>
            <p:nvPr/>
          </p:nvCxnSpPr>
          <p:spPr bwMode="auto">
            <a:xfrm rot="16200000" flipH="1">
              <a:off x="5314950" y="2838450"/>
              <a:ext cx="457200" cy="1905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>
              <a:stCxn id="5" idx="6"/>
              <a:endCxn id="18" idx="2"/>
            </p:cNvCxnSpPr>
            <p:nvPr/>
          </p:nvCxnSpPr>
          <p:spPr bwMode="auto">
            <a:xfrm flipV="1">
              <a:off x="4038600" y="3619500"/>
              <a:ext cx="762000" cy="762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6" idx="6"/>
              <a:endCxn id="18" idx="3"/>
            </p:cNvCxnSpPr>
            <p:nvPr/>
          </p:nvCxnSpPr>
          <p:spPr bwMode="auto">
            <a:xfrm flipV="1">
              <a:off x="4038600" y="3942789"/>
              <a:ext cx="1007503" cy="1048311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5621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  <a:cs typeface="ＭＳ Ｐゴシック" pitchFamily="-110" charset="-128"/>
              </a:rPr>
              <a:t>Goal – Positive Impact on a Product</a:t>
            </a:r>
            <a:endParaRPr lang="en-US" sz="3600" dirty="0" smtClean="0">
              <a:solidFill>
                <a:srgbClr val="BAE600"/>
              </a:solidFill>
            </a:endParaRPr>
          </a:p>
        </p:txBody>
      </p:sp>
      <p:pic>
        <p:nvPicPr>
          <p:cNvPr id="5" name="Picture 4" descr="IMG_17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552700"/>
            <a:ext cx="1990725" cy="26543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healingtheriftbook.com/wp-content/uploads/2009/08/lamp-post.jpg"/>
          <p:cNvPicPr>
            <a:picLocks noChangeAspect="1" noChangeArrowheads="1"/>
          </p:cNvPicPr>
          <p:nvPr/>
        </p:nvPicPr>
        <p:blipFill>
          <a:blip r:embed="rId2" cstate="print"/>
          <a:srcRect l="3593" t="10180" r="693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ealingtheriftbook.com/wp-content/uploads/2009/08/lamp-post.jpg"/>
          <p:cNvPicPr>
            <a:picLocks noChangeAspect="1" noChangeArrowheads="1"/>
          </p:cNvPicPr>
          <p:nvPr/>
        </p:nvPicPr>
        <p:blipFill>
          <a:blip r:embed="rId2" cstate="print"/>
          <a:srcRect l="3593" t="10180" r="693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 bwMode="auto">
          <a:xfrm rot="5400000">
            <a:off x="6858000" y="3238500"/>
            <a:ext cx="1219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019800" y="217170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Looking here for lost keys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healingtheriftbook.com/wp-content/uploads/2009/08/lamp-post.jpg"/>
          <p:cNvPicPr>
            <a:picLocks noChangeAspect="1" noChangeArrowheads="1"/>
          </p:cNvPicPr>
          <p:nvPr/>
        </p:nvPicPr>
        <p:blipFill>
          <a:blip r:embed="rId2" cstate="print"/>
          <a:srcRect l="3593" t="10180" r="693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 bwMode="auto">
          <a:xfrm rot="5400000">
            <a:off x="304800" y="2019300"/>
            <a:ext cx="1219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52400" y="102870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Lost keys here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6858000" y="3238500"/>
            <a:ext cx="1219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019800" y="21717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Looking here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1811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  <a:cs typeface="ＭＳ Ｐゴシック" pitchFamily="-110" charset="-128"/>
              </a:rPr>
              <a:t>The Academic Advantage</a:t>
            </a:r>
            <a:endParaRPr lang="en-US" sz="3600" dirty="0" smtClean="0">
              <a:solidFill>
                <a:srgbClr val="BAE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1811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  <a:cs typeface="ＭＳ Ｐゴシック" pitchFamily="-110" charset="-128"/>
              </a:rPr>
              <a:t>The Academic Advantage</a:t>
            </a:r>
          </a:p>
          <a:p>
            <a:endParaRPr lang="en-US" sz="3600" dirty="0" smtClean="0">
              <a:solidFill>
                <a:srgbClr val="BAE600"/>
              </a:solidFill>
              <a:ea typeface="ＭＳ Ｐゴシック" pitchFamily="-110" charset="-128"/>
            </a:endParaRPr>
          </a:p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</a:rPr>
              <a:t>	Freedom</a:t>
            </a:r>
            <a:endParaRPr lang="en-US" sz="3600" dirty="0" smtClean="0">
              <a:solidFill>
                <a:srgbClr val="BAE600"/>
              </a:solidFill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1811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  <a:cs typeface="ＭＳ Ｐゴシック" pitchFamily="-110" charset="-128"/>
              </a:rPr>
              <a:t>The Academic Advantage</a:t>
            </a:r>
          </a:p>
          <a:p>
            <a:endParaRPr lang="en-US" sz="3600" dirty="0" smtClean="0">
              <a:solidFill>
                <a:srgbClr val="BAE600"/>
              </a:solidFill>
              <a:ea typeface="ＭＳ Ｐゴシック" pitchFamily="-110" charset="-128"/>
            </a:endParaRPr>
          </a:p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</a:rPr>
              <a:t>	Freedom from artificial constraints</a:t>
            </a:r>
          </a:p>
          <a:p>
            <a:endParaRPr lang="en-US" sz="3600" dirty="0" smtClean="0">
              <a:solidFill>
                <a:srgbClr val="BAE600"/>
              </a:solidFill>
              <a:ea typeface="ＭＳ Ｐゴシック" pitchFamily="-110" charset="-128"/>
            </a:endParaRPr>
          </a:p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</a:rPr>
              <a:t>	Freedom to fail (take risks)</a:t>
            </a:r>
            <a:endParaRPr lang="en-US" sz="3600" dirty="0" smtClean="0">
              <a:solidFill>
                <a:srgbClr val="BAE600"/>
              </a:solidFill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1811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  <a:cs typeface="ＭＳ Ｐゴシック" pitchFamily="-110" charset="-128"/>
              </a:rPr>
              <a:t>Academic research matched for early stages of the funnel</a:t>
            </a:r>
            <a:endParaRPr lang="en-US" sz="3600" dirty="0" smtClean="0">
              <a:solidFill>
                <a:srgbClr val="BAE6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81200" y="3771900"/>
          <a:ext cx="874713" cy="958850"/>
        </p:xfrm>
        <a:graphic>
          <a:graphicData uri="http://schemas.openxmlformats.org/presentationml/2006/ole">
            <p:oleObj spid="_x0000_s63490" name="Clip" r:id="rId3" imgW="875520" imgH="958680" progId="">
              <p:embed/>
            </p:oleObj>
          </a:graphicData>
        </a:graphic>
      </p:graphicFrame>
      <p:sp>
        <p:nvSpPr>
          <p:cNvPr id="5" name="Line 26"/>
          <p:cNvSpPr>
            <a:spLocks noChangeShapeType="1"/>
          </p:cNvSpPr>
          <p:nvPr/>
        </p:nvSpPr>
        <p:spPr bwMode="auto">
          <a:xfrm flipV="1">
            <a:off x="1676400" y="4838700"/>
            <a:ext cx="990600" cy="0"/>
          </a:xfrm>
          <a:prstGeom prst="line">
            <a:avLst/>
          </a:prstGeom>
          <a:noFill/>
          <a:ln w="1905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Line 30"/>
          <p:cNvSpPr>
            <a:spLocks noChangeShapeType="1"/>
          </p:cNvSpPr>
          <p:nvPr/>
        </p:nvSpPr>
        <p:spPr bwMode="auto">
          <a:xfrm>
            <a:off x="5257800" y="4838700"/>
            <a:ext cx="533400" cy="0"/>
          </a:xfrm>
          <a:prstGeom prst="lin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9"/>
          <p:cNvSpPr>
            <a:spLocks noChangeShapeType="1"/>
          </p:cNvSpPr>
          <p:nvPr/>
        </p:nvSpPr>
        <p:spPr bwMode="auto">
          <a:xfrm flipH="1" flipV="1">
            <a:off x="2743200" y="39243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229100"/>
            <a:ext cx="1347537" cy="116378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2667000" y="4457700"/>
            <a:ext cx="1170658" cy="82296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Concept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Dev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Line 26"/>
          <p:cNvSpPr>
            <a:spLocks noChangeShapeType="1"/>
          </p:cNvSpPr>
          <p:nvPr/>
        </p:nvSpPr>
        <p:spPr bwMode="auto">
          <a:xfrm flipV="1">
            <a:off x="3886200" y="4838700"/>
            <a:ext cx="533400" cy="0"/>
          </a:xfrm>
          <a:prstGeom prst="line">
            <a:avLst/>
          </a:prstGeom>
          <a:noFill/>
          <a:ln w="1270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4419600" y="4457700"/>
            <a:ext cx="838200" cy="82296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Model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Line 49"/>
          <p:cNvSpPr>
            <a:spLocks noChangeShapeType="1"/>
          </p:cNvSpPr>
          <p:nvPr/>
        </p:nvSpPr>
        <p:spPr bwMode="auto">
          <a:xfrm flipH="1" flipV="1">
            <a:off x="4343400" y="39243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 bwMode="auto">
          <a:xfrm>
            <a:off x="5791200" y="4457700"/>
            <a:ext cx="838200" cy="82296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</a:rPr>
              <a:t>Eval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7086600" y="4457700"/>
            <a:ext cx="838200" cy="82296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Dev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" name="Line 49"/>
          <p:cNvSpPr>
            <a:spLocks noChangeShapeType="1"/>
          </p:cNvSpPr>
          <p:nvPr/>
        </p:nvSpPr>
        <p:spPr bwMode="auto">
          <a:xfrm flipH="1" flipV="1">
            <a:off x="5638800" y="39243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49"/>
          <p:cNvSpPr>
            <a:spLocks noChangeShapeType="1"/>
          </p:cNvSpPr>
          <p:nvPr/>
        </p:nvSpPr>
        <p:spPr bwMode="auto">
          <a:xfrm flipH="1" flipV="1">
            <a:off x="6858000" y="39243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>
            <a:off x="6629400" y="4838700"/>
            <a:ext cx="45720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>
            <a:off x="7924800" y="4838700"/>
            <a:ext cx="4572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49"/>
          <p:cNvSpPr>
            <a:spLocks noChangeShapeType="1"/>
          </p:cNvSpPr>
          <p:nvPr/>
        </p:nvSpPr>
        <p:spPr bwMode="auto">
          <a:xfrm flipH="1" flipV="1">
            <a:off x="1905000" y="3924300"/>
            <a:ext cx="495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49"/>
          <p:cNvSpPr>
            <a:spLocks noChangeShapeType="1"/>
          </p:cNvSpPr>
          <p:nvPr/>
        </p:nvSpPr>
        <p:spPr bwMode="auto">
          <a:xfrm flipH="1">
            <a:off x="1676400" y="3924300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51000"/>
            <a:ext cx="43053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ELM</a:t>
            </a:r>
          </a:p>
        </p:txBody>
      </p:sp>
      <p:pic>
        <p:nvPicPr>
          <p:cNvPr id="28676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87500"/>
            <a:ext cx="3930650" cy="291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4953000" y="3683000"/>
            <a:ext cx="838200" cy="635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746500"/>
            <a:ext cx="7826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47800" y="4572001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An Ensemble</a:t>
            </a:r>
          </a:p>
        </p:txBody>
      </p:sp>
      <p:sp>
        <p:nvSpPr>
          <p:cNvPr id="28680" name="TextBox 14"/>
          <p:cNvSpPr txBox="1">
            <a:spLocks noChangeArrowheads="1"/>
          </p:cNvSpPr>
          <p:nvPr/>
        </p:nvSpPr>
        <p:spPr bwMode="auto">
          <a:xfrm>
            <a:off x="5105400" y="4635500"/>
            <a:ext cx="335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Many Ensembles and memory tiles on a die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r="2499"/>
          <a:stretch>
            <a:fillRect/>
          </a:stretch>
        </p:blipFill>
        <p:spPr bwMode="auto">
          <a:xfrm>
            <a:off x="5410200" y="1104900"/>
            <a:ext cx="2971800" cy="367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7239000" y="5334000"/>
            <a:ext cx="1905000" cy="381000"/>
          </a:xfrm>
          <a:prstGeom prst="rect">
            <a:avLst/>
          </a:prstGeom>
          <a:noFill/>
        </p:spPr>
        <p:txBody>
          <a:bodyPr/>
          <a:lstStyle/>
          <a:p>
            <a:fld id="{27565877-6430-184B-B4E7-C57EBE5248D5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667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  <a:cs typeface="ＭＳ Ｐゴシック" pitchFamily="-110" charset="-128"/>
              </a:rPr>
              <a:t>Example: ELM</a:t>
            </a:r>
            <a:endParaRPr lang="en-US" sz="3600" dirty="0" smtClean="0">
              <a:solidFill>
                <a:srgbClr val="BAE600"/>
              </a:solidFill>
            </a:endParaRPr>
          </a:p>
        </p:txBody>
      </p:sp>
      <p:pic>
        <p:nvPicPr>
          <p:cNvPr id="4" name="Picture 3" descr="RISC-EEC-Ener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04900"/>
            <a:ext cx="7848600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506866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Balfour et al., "An Energy-Efficient Processor Architecture for Embedded Systems" CAL, Jan. 2008, pp 29-32.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 bwMode="auto">
          <a:xfrm>
            <a:off x="1713089" y="1459089"/>
            <a:ext cx="6166555" cy="4021667"/>
          </a:xfrm>
          <a:custGeom>
            <a:avLst/>
            <a:gdLst>
              <a:gd name="connsiteX0" fmla="*/ 0 w 6166555"/>
              <a:gd name="connsiteY0" fmla="*/ 2779889 h 4021667"/>
              <a:gd name="connsiteX1" fmla="*/ 0 w 6166555"/>
              <a:gd name="connsiteY1" fmla="*/ 1636889 h 4021667"/>
              <a:gd name="connsiteX2" fmla="*/ 1792111 w 6166555"/>
              <a:gd name="connsiteY2" fmla="*/ 917222 h 4021667"/>
              <a:gd name="connsiteX3" fmla="*/ 3485444 w 6166555"/>
              <a:gd name="connsiteY3" fmla="*/ 903111 h 4021667"/>
              <a:gd name="connsiteX4" fmla="*/ 3965222 w 6166555"/>
              <a:gd name="connsiteY4" fmla="*/ 0 h 4021667"/>
              <a:gd name="connsiteX5" fmla="*/ 5503333 w 6166555"/>
              <a:gd name="connsiteY5" fmla="*/ 14111 h 4021667"/>
              <a:gd name="connsiteX6" fmla="*/ 6166555 w 6166555"/>
              <a:gd name="connsiteY6" fmla="*/ 2455333 h 4021667"/>
              <a:gd name="connsiteX7" fmla="*/ 3330222 w 6166555"/>
              <a:gd name="connsiteY7" fmla="*/ 3965222 h 4021667"/>
              <a:gd name="connsiteX8" fmla="*/ 1905000 w 6166555"/>
              <a:gd name="connsiteY8" fmla="*/ 4021667 h 4021667"/>
              <a:gd name="connsiteX9" fmla="*/ 0 w 6166555"/>
              <a:gd name="connsiteY9" fmla="*/ 2779889 h 4021667"/>
              <a:gd name="connsiteX0" fmla="*/ 0 w 6166555"/>
              <a:gd name="connsiteY0" fmla="*/ 2779889 h 4021667"/>
              <a:gd name="connsiteX1" fmla="*/ 0 w 6166555"/>
              <a:gd name="connsiteY1" fmla="*/ 1636889 h 4021667"/>
              <a:gd name="connsiteX2" fmla="*/ 1792111 w 6166555"/>
              <a:gd name="connsiteY2" fmla="*/ 917222 h 4021667"/>
              <a:gd name="connsiteX3" fmla="*/ 3485444 w 6166555"/>
              <a:gd name="connsiteY3" fmla="*/ 903111 h 4021667"/>
              <a:gd name="connsiteX4" fmla="*/ 3965222 w 6166555"/>
              <a:gd name="connsiteY4" fmla="*/ 0 h 4021667"/>
              <a:gd name="connsiteX5" fmla="*/ 5503333 w 6166555"/>
              <a:gd name="connsiteY5" fmla="*/ 14111 h 4021667"/>
              <a:gd name="connsiteX6" fmla="*/ 6166555 w 6166555"/>
              <a:gd name="connsiteY6" fmla="*/ 2455333 h 4021667"/>
              <a:gd name="connsiteX7" fmla="*/ 4524022 w 6166555"/>
              <a:gd name="connsiteY7" fmla="*/ 3310467 h 4021667"/>
              <a:gd name="connsiteX8" fmla="*/ 3330222 w 6166555"/>
              <a:gd name="connsiteY8" fmla="*/ 3965222 h 4021667"/>
              <a:gd name="connsiteX9" fmla="*/ 1905000 w 6166555"/>
              <a:gd name="connsiteY9" fmla="*/ 4021667 h 4021667"/>
              <a:gd name="connsiteX10" fmla="*/ 0 w 6166555"/>
              <a:gd name="connsiteY10" fmla="*/ 2779889 h 4021667"/>
              <a:gd name="connsiteX0" fmla="*/ 0 w 6166555"/>
              <a:gd name="connsiteY0" fmla="*/ 2779889 h 4021667"/>
              <a:gd name="connsiteX1" fmla="*/ 0 w 6166555"/>
              <a:gd name="connsiteY1" fmla="*/ 1636889 h 4021667"/>
              <a:gd name="connsiteX2" fmla="*/ 1792111 w 6166555"/>
              <a:gd name="connsiteY2" fmla="*/ 917222 h 4021667"/>
              <a:gd name="connsiteX3" fmla="*/ 3485444 w 6166555"/>
              <a:gd name="connsiteY3" fmla="*/ 903111 h 4021667"/>
              <a:gd name="connsiteX4" fmla="*/ 3965222 w 6166555"/>
              <a:gd name="connsiteY4" fmla="*/ 0 h 4021667"/>
              <a:gd name="connsiteX5" fmla="*/ 5503333 w 6166555"/>
              <a:gd name="connsiteY5" fmla="*/ 14111 h 4021667"/>
              <a:gd name="connsiteX6" fmla="*/ 6166555 w 6166555"/>
              <a:gd name="connsiteY6" fmla="*/ 2455333 h 4021667"/>
              <a:gd name="connsiteX7" fmla="*/ 4524022 w 6166555"/>
              <a:gd name="connsiteY7" fmla="*/ 3310467 h 4021667"/>
              <a:gd name="connsiteX8" fmla="*/ 5319889 w 6166555"/>
              <a:gd name="connsiteY8" fmla="*/ 3653367 h 4021667"/>
              <a:gd name="connsiteX9" fmla="*/ 3330222 w 6166555"/>
              <a:gd name="connsiteY9" fmla="*/ 3965222 h 4021667"/>
              <a:gd name="connsiteX10" fmla="*/ 1905000 w 6166555"/>
              <a:gd name="connsiteY10" fmla="*/ 4021667 h 4021667"/>
              <a:gd name="connsiteX11" fmla="*/ 0 w 6166555"/>
              <a:gd name="connsiteY11" fmla="*/ 2779889 h 4021667"/>
              <a:gd name="connsiteX0" fmla="*/ 0 w 6166555"/>
              <a:gd name="connsiteY0" fmla="*/ 2779889 h 4021667"/>
              <a:gd name="connsiteX1" fmla="*/ 0 w 6166555"/>
              <a:gd name="connsiteY1" fmla="*/ 1636889 h 4021667"/>
              <a:gd name="connsiteX2" fmla="*/ 1792111 w 6166555"/>
              <a:gd name="connsiteY2" fmla="*/ 917222 h 4021667"/>
              <a:gd name="connsiteX3" fmla="*/ 3485444 w 6166555"/>
              <a:gd name="connsiteY3" fmla="*/ 903111 h 4021667"/>
              <a:gd name="connsiteX4" fmla="*/ 3965222 w 6166555"/>
              <a:gd name="connsiteY4" fmla="*/ 0 h 4021667"/>
              <a:gd name="connsiteX5" fmla="*/ 5503333 w 6166555"/>
              <a:gd name="connsiteY5" fmla="*/ 14111 h 4021667"/>
              <a:gd name="connsiteX6" fmla="*/ 6166555 w 6166555"/>
              <a:gd name="connsiteY6" fmla="*/ 2455333 h 4021667"/>
              <a:gd name="connsiteX7" fmla="*/ 4524022 w 6166555"/>
              <a:gd name="connsiteY7" fmla="*/ 3310467 h 4021667"/>
              <a:gd name="connsiteX8" fmla="*/ 5805311 w 6166555"/>
              <a:gd name="connsiteY8" fmla="*/ 3310467 h 4021667"/>
              <a:gd name="connsiteX9" fmla="*/ 5319889 w 6166555"/>
              <a:gd name="connsiteY9" fmla="*/ 3653367 h 4021667"/>
              <a:gd name="connsiteX10" fmla="*/ 3330222 w 6166555"/>
              <a:gd name="connsiteY10" fmla="*/ 3965222 h 4021667"/>
              <a:gd name="connsiteX11" fmla="*/ 1905000 w 6166555"/>
              <a:gd name="connsiteY11" fmla="*/ 4021667 h 4021667"/>
              <a:gd name="connsiteX12" fmla="*/ 0 w 6166555"/>
              <a:gd name="connsiteY12" fmla="*/ 2779889 h 4021667"/>
              <a:gd name="connsiteX0" fmla="*/ 0 w 6166555"/>
              <a:gd name="connsiteY0" fmla="*/ 2779889 h 4021667"/>
              <a:gd name="connsiteX1" fmla="*/ 0 w 6166555"/>
              <a:gd name="connsiteY1" fmla="*/ 1636889 h 4021667"/>
              <a:gd name="connsiteX2" fmla="*/ 1792111 w 6166555"/>
              <a:gd name="connsiteY2" fmla="*/ 917222 h 4021667"/>
              <a:gd name="connsiteX3" fmla="*/ 3485444 w 6166555"/>
              <a:gd name="connsiteY3" fmla="*/ 903111 h 4021667"/>
              <a:gd name="connsiteX4" fmla="*/ 3965222 w 6166555"/>
              <a:gd name="connsiteY4" fmla="*/ 0 h 4021667"/>
              <a:gd name="connsiteX5" fmla="*/ 5503333 w 6166555"/>
              <a:gd name="connsiteY5" fmla="*/ 14111 h 4021667"/>
              <a:gd name="connsiteX6" fmla="*/ 6166555 w 6166555"/>
              <a:gd name="connsiteY6" fmla="*/ 2455333 h 4021667"/>
              <a:gd name="connsiteX7" fmla="*/ 4524022 w 6166555"/>
              <a:gd name="connsiteY7" fmla="*/ 3310467 h 4021667"/>
              <a:gd name="connsiteX8" fmla="*/ 5971822 w 6166555"/>
              <a:gd name="connsiteY8" fmla="*/ 2967567 h 4021667"/>
              <a:gd name="connsiteX9" fmla="*/ 5805311 w 6166555"/>
              <a:gd name="connsiteY9" fmla="*/ 3310467 h 4021667"/>
              <a:gd name="connsiteX10" fmla="*/ 5319889 w 6166555"/>
              <a:gd name="connsiteY10" fmla="*/ 3653367 h 4021667"/>
              <a:gd name="connsiteX11" fmla="*/ 3330222 w 6166555"/>
              <a:gd name="connsiteY11" fmla="*/ 3965222 h 4021667"/>
              <a:gd name="connsiteX12" fmla="*/ 1905000 w 6166555"/>
              <a:gd name="connsiteY12" fmla="*/ 4021667 h 4021667"/>
              <a:gd name="connsiteX13" fmla="*/ 0 w 6166555"/>
              <a:gd name="connsiteY13" fmla="*/ 2779889 h 4021667"/>
              <a:gd name="connsiteX0" fmla="*/ 0 w 6166555"/>
              <a:gd name="connsiteY0" fmla="*/ 2779889 h 4021667"/>
              <a:gd name="connsiteX1" fmla="*/ 0 w 6166555"/>
              <a:gd name="connsiteY1" fmla="*/ 1636889 h 4021667"/>
              <a:gd name="connsiteX2" fmla="*/ 1792111 w 6166555"/>
              <a:gd name="connsiteY2" fmla="*/ 917222 h 4021667"/>
              <a:gd name="connsiteX3" fmla="*/ 3485444 w 6166555"/>
              <a:gd name="connsiteY3" fmla="*/ 903111 h 4021667"/>
              <a:gd name="connsiteX4" fmla="*/ 3965222 w 6166555"/>
              <a:gd name="connsiteY4" fmla="*/ 0 h 4021667"/>
              <a:gd name="connsiteX5" fmla="*/ 5503333 w 6166555"/>
              <a:gd name="connsiteY5" fmla="*/ 14111 h 4021667"/>
              <a:gd name="connsiteX6" fmla="*/ 6166555 w 6166555"/>
              <a:gd name="connsiteY6" fmla="*/ 2455333 h 4021667"/>
              <a:gd name="connsiteX7" fmla="*/ 6048022 w 6166555"/>
              <a:gd name="connsiteY7" fmla="*/ 2815167 h 4021667"/>
              <a:gd name="connsiteX8" fmla="*/ 5971822 w 6166555"/>
              <a:gd name="connsiteY8" fmla="*/ 2967567 h 4021667"/>
              <a:gd name="connsiteX9" fmla="*/ 5805311 w 6166555"/>
              <a:gd name="connsiteY9" fmla="*/ 3310467 h 4021667"/>
              <a:gd name="connsiteX10" fmla="*/ 5319889 w 6166555"/>
              <a:gd name="connsiteY10" fmla="*/ 3653367 h 4021667"/>
              <a:gd name="connsiteX11" fmla="*/ 3330222 w 6166555"/>
              <a:gd name="connsiteY11" fmla="*/ 3965222 h 4021667"/>
              <a:gd name="connsiteX12" fmla="*/ 1905000 w 6166555"/>
              <a:gd name="connsiteY12" fmla="*/ 4021667 h 4021667"/>
              <a:gd name="connsiteX13" fmla="*/ 0 w 6166555"/>
              <a:gd name="connsiteY13" fmla="*/ 2779889 h 402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66555" h="4021667">
                <a:moveTo>
                  <a:pt x="0" y="2779889"/>
                </a:moveTo>
                <a:lnTo>
                  <a:pt x="0" y="1636889"/>
                </a:lnTo>
                <a:lnTo>
                  <a:pt x="1792111" y="917222"/>
                </a:lnTo>
                <a:lnTo>
                  <a:pt x="3485444" y="903111"/>
                </a:lnTo>
                <a:lnTo>
                  <a:pt x="3965222" y="0"/>
                </a:lnTo>
                <a:lnTo>
                  <a:pt x="5503333" y="14111"/>
                </a:lnTo>
                <a:lnTo>
                  <a:pt x="6166555" y="2455333"/>
                </a:lnTo>
                <a:lnTo>
                  <a:pt x="6048022" y="2815167"/>
                </a:lnTo>
                <a:lnTo>
                  <a:pt x="5971822" y="2967567"/>
                </a:lnTo>
                <a:lnTo>
                  <a:pt x="5805311" y="3310467"/>
                </a:lnTo>
                <a:lnTo>
                  <a:pt x="5319889" y="3653367"/>
                </a:lnTo>
                <a:lnTo>
                  <a:pt x="3330222" y="3965222"/>
                </a:lnTo>
                <a:lnTo>
                  <a:pt x="1905000" y="4021667"/>
                </a:lnTo>
                <a:lnTo>
                  <a:pt x="0" y="2779889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Blip>
                <a:blip r:embed="rId2"/>
              </a:buBlip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ELM Infrastructure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3733800" y="3162300"/>
            <a:ext cx="1143000" cy="914400"/>
          </a:xfrm>
          <a:prstGeom prst="ellipse">
            <a:avLst/>
          </a:prstGeom>
          <a:solidFill>
            <a:srgbClr val="BAE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tabLst/>
            </a:pPr>
            <a:r>
              <a:rPr lang="en-US" b="1" dirty="0" err="1" smtClean="0">
                <a:latin typeface="Arial" charset="0"/>
              </a:rPr>
              <a:t>uArch</a:t>
            </a:r>
            <a:r>
              <a:rPr lang="en-US" b="1" dirty="0" smtClean="0">
                <a:latin typeface="Arial" charset="0"/>
              </a:rPr>
              <a:t>  Idea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733800" y="4457700"/>
            <a:ext cx="1143000" cy="9144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tabLst/>
            </a:pPr>
            <a:r>
              <a:rPr lang="en-US" b="1" dirty="0" smtClean="0">
                <a:latin typeface="Arial" charset="0"/>
              </a:rPr>
              <a:t>Other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uArch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>
            <a:stCxn id="5" idx="0"/>
            <a:endCxn id="4" idx="4"/>
          </p:cNvCxnSpPr>
          <p:nvPr/>
        </p:nvCxnSpPr>
        <p:spPr bwMode="auto">
          <a:xfrm rot="5400000" flipH="1" flipV="1">
            <a:off x="4114800" y="4267200"/>
            <a:ext cx="381000" cy="15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752600" y="3314700"/>
            <a:ext cx="1143000" cy="9144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tabLst/>
            </a:pPr>
            <a:r>
              <a:rPr lang="en-US" b="1" dirty="0" smtClean="0">
                <a:latin typeface="Arial" charset="0"/>
              </a:rPr>
              <a:t>ISA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>
            <a:stCxn id="8" idx="6"/>
            <a:endCxn id="4" idx="2"/>
          </p:cNvCxnSpPr>
          <p:nvPr/>
        </p:nvCxnSpPr>
        <p:spPr bwMode="auto">
          <a:xfrm flipV="1">
            <a:off x="2895600" y="3619500"/>
            <a:ext cx="838200" cy="152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8" idx="7"/>
            <a:endCxn id="23" idx="3"/>
          </p:cNvCxnSpPr>
          <p:nvPr/>
        </p:nvCxnSpPr>
        <p:spPr bwMode="auto">
          <a:xfrm rot="5400000" flipH="1" flipV="1">
            <a:off x="2898307" y="2477293"/>
            <a:ext cx="801222" cy="114141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8" idx="5"/>
            <a:endCxn id="5" idx="1"/>
          </p:cNvCxnSpPr>
          <p:nvPr/>
        </p:nvCxnSpPr>
        <p:spPr bwMode="auto">
          <a:xfrm rot="16200000" flipH="1">
            <a:off x="3066489" y="3756911"/>
            <a:ext cx="496422" cy="117297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3657600" y="1866900"/>
            <a:ext cx="1447800" cy="914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tabLst/>
            </a:pPr>
            <a:r>
              <a:rPr lang="en-US" b="1" dirty="0" smtClean="0">
                <a:latin typeface="Arial" charset="0"/>
              </a:rPr>
              <a:t>Compiler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828800" y="876300"/>
            <a:ext cx="2057400" cy="914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tabLst/>
            </a:pPr>
            <a:r>
              <a:rPr lang="en-US" b="1" dirty="0" smtClean="0">
                <a:latin typeface="Arial" charset="0"/>
              </a:rPr>
              <a:t>Benchmarks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Straight Arrow Connector 32"/>
          <p:cNvCxnSpPr>
            <a:stCxn id="4" idx="0"/>
            <a:endCxn id="23" idx="4"/>
          </p:cNvCxnSpPr>
          <p:nvPr/>
        </p:nvCxnSpPr>
        <p:spPr bwMode="auto">
          <a:xfrm rot="5400000" flipH="1" flipV="1">
            <a:off x="4152900" y="2933700"/>
            <a:ext cx="381000" cy="76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32" idx="5"/>
            <a:endCxn id="23" idx="1"/>
          </p:cNvCxnSpPr>
          <p:nvPr/>
        </p:nvCxnSpPr>
        <p:spPr bwMode="auto">
          <a:xfrm rot="16200000" flipH="1">
            <a:off x="3555252" y="1686437"/>
            <a:ext cx="344022" cy="28472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5562600" y="1714500"/>
            <a:ext cx="1447800" cy="91440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tabLst/>
            </a:pPr>
            <a:r>
              <a:rPr lang="en-US" b="1" dirty="0" smtClean="0">
                <a:latin typeface="Arial" charset="0"/>
              </a:rPr>
              <a:t>Binaries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4" name="Straight Arrow Connector 43"/>
          <p:cNvCxnSpPr>
            <a:stCxn id="23" idx="6"/>
            <a:endCxn id="43" idx="2"/>
          </p:cNvCxnSpPr>
          <p:nvPr/>
        </p:nvCxnSpPr>
        <p:spPr bwMode="auto">
          <a:xfrm flipV="1">
            <a:off x="5105400" y="2171700"/>
            <a:ext cx="457200" cy="152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5638800" y="3086100"/>
            <a:ext cx="1676400" cy="9144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tabLst/>
            </a:pPr>
            <a:r>
              <a:rPr lang="en-US" b="1" dirty="0" smtClean="0">
                <a:latin typeface="Arial" charset="0"/>
              </a:rPr>
              <a:t>Simulator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8" name="Straight Arrow Connector 47"/>
          <p:cNvCxnSpPr>
            <a:stCxn id="43" idx="4"/>
            <a:endCxn id="47" idx="0"/>
          </p:cNvCxnSpPr>
          <p:nvPr/>
        </p:nvCxnSpPr>
        <p:spPr bwMode="auto">
          <a:xfrm rot="16200000" flipH="1">
            <a:off x="6153150" y="2762250"/>
            <a:ext cx="457200" cy="1905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4" idx="6"/>
            <a:endCxn id="47" idx="2"/>
          </p:cNvCxnSpPr>
          <p:nvPr/>
        </p:nvCxnSpPr>
        <p:spPr bwMode="auto">
          <a:xfrm flipV="1">
            <a:off x="4876800" y="3543300"/>
            <a:ext cx="762000" cy="76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5" idx="6"/>
            <a:endCxn id="47" idx="3"/>
          </p:cNvCxnSpPr>
          <p:nvPr/>
        </p:nvCxnSpPr>
        <p:spPr bwMode="auto">
          <a:xfrm flipV="1">
            <a:off x="4876800" y="3866589"/>
            <a:ext cx="1007503" cy="104831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562600" y="44577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Changed for ELM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667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  <a:cs typeface="ＭＳ Ｐゴシック" pitchFamily="-110" charset="-128"/>
              </a:rPr>
              <a:t>The Research Funnel</a:t>
            </a:r>
            <a:endParaRPr lang="en-US" sz="3600" dirty="0" smtClean="0">
              <a:solidFill>
                <a:srgbClr val="BAE600"/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524000" y="2324100"/>
            <a:ext cx="228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1447800" y="3771900"/>
            <a:ext cx="304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209800" y="3467100"/>
          <a:ext cx="874713" cy="958850"/>
        </p:xfrm>
        <a:graphic>
          <a:graphicData uri="http://schemas.openxmlformats.org/presentationml/2006/ole">
            <p:oleObj spid="_x0000_s37891" name="Clip" r:id="rId3" imgW="875520" imgH="958680" progId="">
              <p:embed/>
            </p:oleObj>
          </a:graphicData>
        </a:graphic>
      </p:graphicFrame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52400" y="4229100"/>
            <a:ext cx="1676400" cy="12192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Applications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304800" y="4686300"/>
          <a:ext cx="457200" cy="342900"/>
        </p:xfrm>
        <a:graphic>
          <a:graphicData uri="http://schemas.openxmlformats.org/presentationml/2006/ole">
            <p:oleObj spid="_x0000_s37892" name="Clip" r:id="rId4" imgW="1947600" imgH="1464840" progId="">
              <p:embed/>
            </p:oleObj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838200" y="4457700"/>
          <a:ext cx="320675" cy="385763"/>
        </p:xfrm>
        <a:graphic>
          <a:graphicData uri="http://schemas.openxmlformats.org/presentationml/2006/ole">
            <p:oleObj spid="_x0000_s37893" name="Clip" r:id="rId5" imgW="3681360" imgH="4426920" progId="">
              <p:embed/>
            </p:oleObj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304800" y="4381500"/>
          <a:ext cx="457200" cy="177800"/>
        </p:xfrm>
        <a:graphic>
          <a:graphicData uri="http://schemas.openxmlformats.org/presentationml/2006/ole">
            <p:oleObj spid="_x0000_s37894" name="Clip" r:id="rId6" imgW="874080" imgH="340920" progId="">
              <p:embed/>
            </p:oleObj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1295400" y="4481513"/>
          <a:ext cx="381000" cy="376237"/>
        </p:xfrm>
        <a:graphic>
          <a:graphicData uri="http://schemas.openxmlformats.org/presentationml/2006/ole">
            <p:oleObj spid="_x0000_s37895" name="Clip" r:id="rId7" imgW="3404880" imgH="3368520" progId="">
              <p:embed/>
            </p:oleObj>
          </a:graphicData>
        </a:graphic>
      </p:graphicFrame>
      <p:sp>
        <p:nvSpPr>
          <p:cNvPr id="27" name="Line 26"/>
          <p:cNvSpPr>
            <a:spLocks noChangeShapeType="1"/>
          </p:cNvSpPr>
          <p:nvPr/>
        </p:nvSpPr>
        <p:spPr bwMode="auto">
          <a:xfrm flipV="1">
            <a:off x="1981200" y="3314700"/>
            <a:ext cx="990600" cy="0"/>
          </a:xfrm>
          <a:prstGeom prst="line">
            <a:avLst/>
          </a:prstGeom>
          <a:noFill/>
          <a:ln w="1905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5562600" y="3314700"/>
            <a:ext cx="533400" cy="0"/>
          </a:xfrm>
          <a:prstGeom prst="lin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52400" y="1104900"/>
            <a:ext cx="1676400" cy="12192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Technology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81000" y="1257300"/>
            <a:ext cx="304800" cy="533400"/>
            <a:chOff x="576" y="1200"/>
            <a:chExt cx="192" cy="336"/>
          </a:xfrm>
        </p:grpSpPr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576" y="1392"/>
              <a:ext cx="19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576" y="1392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768" y="1392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576" y="1344"/>
              <a:ext cx="19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672" y="1200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762000" y="1790700"/>
            <a:ext cx="762000" cy="152400"/>
            <a:chOff x="912" y="1344"/>
            <a:chExt cx="480" cy="96"/>
          </a:xfrm>
        </p:grpSpPr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960" y="1344"/>
              <a:ext cx="384" cy="9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960" y="1344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912" y="1392"/>
              <a:ext cx="9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344" y="1392"/>
              <a:ext cx="4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990600" y="125730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u="sng"/>
          </a:p>
        </p:txBody>
      </p:sp>
      <p:pic>
        <p:nvPicPr>
          <p:cNvPr id="46" name="Picture 45"/>
          <p:cNvPicPr>
            <a:picLocks noChangeArrowheads="1"/>
          </p:cNvPicPr>
          <p:nvPr/>
        </p:nvPicPr>
        <p:blipFill>
          <a:blip r:embed="rId8" cstate="print"/>
          <a:srcRect l="1390" t="1440" r="50" b="1311"/>
          <a:stretch>
            <a:fillRect/>
          </a:stretch>
        </p:blipFill>
        <p:spPr bwMode="auto">
          <a:xfrm>
            <a:off x="990600" y="1181100"/>
            <a:ext cx="481013" cy="561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49" name="Line 49"/>
          <p:cNvSpPr>
            <a:spLocks noChangeShapeType="1"/>
          </p:cNvSpPr>
          <p:nvPr/>
        </p:nvSpPr>
        <p:spPr bwMode="auto">
          <a:xfrm flipH="1" flipV="1">
            <a:off x="3048000" y="24003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4400" y="2705100"/>
            <a:ext cx="1347537" cy="1163782"/>
          </a:xfrm>
          <a:prstGeom prst="rect">
            <a:avLst/>
          </a:prstGeom>
        </p:spPr>
      </p:pic>
      <p:sp>
        <p:nvSpPr>
          <p:cNvPr id="54" name="Rounded Rectangle 53"/>
          <p:cNvSpPr/>
          <p:nvPr/>
        </p:nvSpPr>
        <p:spPr bwMode="auto">
          <a:xfrm>
            <a:off x="2971800" y="2933700"/>
            <a:ext cx="1170658" cy="82296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Concept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Dev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 flipV="1">
            <a:off x="4191000" y="3314700"/>
            <a:ext cx="533400" cy="0"/>
          </a:xfrm>
          <a:prstGeom prst="line">
            <a:avLst/>
          </a:prstGeom>
          <a:noFill/>
          <a:ln w="1270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Rounded Rectangle 55"/>
          <p:cNvSpPr/>
          <p:nvPr/>
        </p:nvSpPr>
        <p:spPr bwMode="auto">
          <a:xfrm>
            <a:off x="4724400" y="2933700"/>
            <a:ext cx="838200" cy="82296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Model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7" name="Line 49"/>
          <p:cNvSpPr>
            <a:spLocks noChangeShapeType="1"/>
          </p:cNvSpPr>
          <p:nvPr/>
        </p:nvSpPr>
        <p:spPr bwMode="auto">
          <a:xfrm flipH="1" flipV="1">
            <a:off x="4648200" y="24003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ounded Rectangle 57"/>
          <p:cNvSpPr/>
          <p:nvPr/>
        </p:nvSpPr>
        <p:spPr bwMode="auto">
          <a:xfrm>
            <a:off x="6096000" y="2933700"/>
            <a:ext cx="838200" cy="82296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</a:rPr>
              <a:t>Eval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7391400" y="2933700"/>
            <a:ext cx="838200" cy="82296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Dev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0" name="Line 49"/>
          <p:cNvSpPr>
            <a:spLocks noChangeShapeType="1"/>
          </p:cNvSpPr>
          <p:nvPr/>
        </p:nvSpPr>
        <p:spPr bwMode="auto">
          <a:xfrm flipH="1" flipV="1">
            <a:off x="5943600" y="24003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/>
        </p:nvSpPr>
        <p:spPr bwMode="auto">
          <a:xfrm flipH="1" flipV="1">
            <a:off x="7162800" y="24003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30"/>
          <p:cNvSpPr>
            <a:spLocks noChangeShapeType="1"/>
          </p:cNvSpPr>
          <p:nvPr/>
        </p:nvSpPr>
        <p:spPr bwMode="auto">
          <a:xfrm>
            <a:off x="6934200" y="3314700"/>
            <a:ext cx="45720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Line 30"/>
          <p:cNvSpPr>
            <a:spLocks noChangeShapeType="1"/>
          </p:cNvSpPr>
          <p:nvPr/>
        </p:nvSpPr>
        <p:spPr bwMode="auto">
          <a:xfrm>
            <a:off x="8229600" y="3314700"/>
            <a:ext cx="4572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Line 49"/>
          <p:cNvSpPr>
            <a:spLocks noChangeShapeType="1"/>
          </p:cNvSpPr>
          <p:nvPr/>
        </p:nvSpPr>
        <p:spPr bwMode="auto">
          <a:xfrm flipH="1" flipV="1">
            <a:off x="2209800" y="2400300"/>
            <a:ext cx="495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Line 49"/>
          <p:cNvSpPr>
            <a:spLocks noChangeShapeType="1"/>
          </p:cNvSpPr>
          <p:nvPr/>
        </p:nvSpPr>
        <p:spPr bwMode="auto">
          <a:xfrm flipH="1">
            <a:off x="1981200" y="2400300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3733800" y="1943100"/>
            <a:ext cx="85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insight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1811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  <a:cs typeface="ＭＳ Ｐゴシック" pitchFamily="-110" charset="-128"/>
              </a:rPr>
              <a:t>The Industrial Advantage</a:t>
            </a:r>
          </a:p>
          <a:p>
            <a:endParaRPr lang="en-US" sz="3600" dirty="0" smtClean="0">
              <a:solidFill>
                <a:srgbClr val="BAE600"/>
              </a:solidFill>
              <a:ea typeface="ＭＳ Ｐゴシック" pitchFamily="-110" charset="-128"/>
            </a:endParaRPr>
          </a:p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</a:rPr>
              <a:t>	Resources and Experience</a:t>
            </a:r>
            <a:endParaRPr lang="en-US" sz="3600" dirty="0" smtClean="0">
              <a:solidFill>
                <a:srgbClr val="BAE600"/>
              </a:solidFill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1811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  <a:cs typeface="ＭＳ Ｐゴシック" pitchFamily="-110" charset="-128"/>
              </a:rPr>
              <a:t>The Industrial Advantage</a:t>
            </a:r>
          </a:p>
          <a:p>
            <a:endParaRPr lang="en-US" sz="3600" dirty="0" smtClean="0">
              <a:solidFill>
                <a:srgbClr val="BAE600"/>
              </a:solidFill>
              <a:ea typeface="ＭＳ Ｐゴシック" pitchFamily="-110" charset="-128"/>
            </a:endParaRPr>
          </a:p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</a:rPr>
              <a:t>Resources to carry out detailed studies</a:t>
            </a:r>
          </a:p>
          <a:p>
            <a:endParaRPr lang="en-US" sz="3600" dirty="0" smtClean="0">
              <a:solidFill>
                <a:srgbClr val="BAE600"/>
              </a:solidFill>
              <a:ea typeface="ＭＳ Ｐゴシック" pitchFamily="-110" charset="-128"/>
            </a:endParaRPr>
          </a:p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</a:rPr>
              <a:t>Experience to address commercial constraints</a:t>
            </a:r>
            <a:endParaRPr lang="en-US" sz="3600" dirty="0" smtClean="0">
              <a:solidFill>
                <a:srgbClr val="BAE600"/>
              </a:solidFill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905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  <a:cs typeface="ＭＳ Ｐゴシック" pitchFamily="-110" charset="-128"/>
              </a:rPr>
              <a:t>The ideal partnership:</a:t>
            </a:r>
          </a:p>
          <a:p>
            <a:endParaRPr lang="en-US" sz="3600" dirty="0" smtClean="0">
              <a:solidFill>
                <a:srgbClr val="BAE600"/>
              </a:solidFill>
              <a:ea typeface="ＭＳ Ｐゴシック" pitchFamily="-110" charset="-128"/>
            </a:endParaRPr>
          </a:p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</a:rPr>
              <a:t>Academic research 5-10 years out, focused on industry problems</a:t>
            </a:r>
          </a:p>
          <a:p>
            <a:endParaRPr lang="en-US" sz="3600" dirty="0" smtClean="0">
              <a:solidFill>
                <a:srgbClr val="BAE600"/>
              </a:solidFill>
              <a:ea typeface="ＭＳ Ｐゴシック" pitchFamily="-110" charset="-128"/>
            </a:endParaRPr>
          </a:p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</a:rPr>
              <a:t>Transfer </a:t>
            </a:r>
            <a:r>
              <a:rPr lang="en-US" sz="3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itchFamily="-110" charset="-128"/>
              </a:rPr>
              <a:t>insight</a:t>
            </a:r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</a:rPr>
              <a:t> to industrial research to refine into product</a:t>
            </a:r>
            <a:endParaRPr lang="en-US" sz="3600" dirty="0" smtClean="0">
              <a:solidFill>
                <a:srgbClr val="BAE6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57400" y="4094018"/>
          <a:ext cx="874713" cy="958850"/>
        </p:xfrm>
        <a:graphic>
          <a:graphicData uri="http://schemas.openxmlformats.org/presentationml/2006/ole">
            <p:oleObj spid="_x0000_s102402" name="Clip" r:id="rId3" imgW="875520" imgH="958680" progId="">
              <p:embed/>
            </p:oleObj>
          </a:graphicData>
        </a:graphic>
      </p:graphicFrame>
      <p:sp>
        <p:nvSpPr>
          <p:cNvPr id="5" name="Line 26"/>
          <p:cNvSpPr>
            <a:spLocks noChangeShapeType="1"/>
          </p:cNvSpPr>
          <p:nvPr/>
        </p:nvSpPr>
        <p:spPr bwMode="auto">
          <a:xfrm flipV="1">
            <a:off x="1752600" y="5160818"/>
            <a:ext cx="990600" cy="0"/>
          </a:xfrm>
          <a:prstGeom prst="line">
            <a:avLst/>
          </a:prstGeom>
          <a:noFill/>
          <a:ln w="1905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Line 30"/>
          <p:cNvSpPr>
            <a:spLocks noChangeShapeType="1"/>
          </p:cNvSpPr>
          <p:nvPr/>
        </p:nvSpPr>
        <p:spPr bwMode="auto">
          <a:xfrm>
            <a:off x="5334000" y="5160818"/>
            <a:ext cx="533400" cy="0"/>
          </a:xfrm>
          <a:prstGeom prst="lin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9"/>
          <p:cNvSpPr>
            <a:spLocks noChangeShapeType="1"/>
          </p:cNvSpPr>
          <p:nvPr/>
        </p:nvSpPr>
        <p:spPr bwMode="auto">
          <a:xfrm flipH="1" flipV="1">
            <a:off x="2819400" y="4246418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551218"/>
            <a:ext cx="1347537" cy="116378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2743200" y="4779818"/>
            <a:ext cx="1170658" cy="82296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Concept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Dev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Line 26"/>
          <p:cNvSpPr>
            <a:spLocks noChangeShapeType="1"/>
          </p:cNvSpPr>
          <p:nvPr/>
        </p:nvSpPr>
        <p:spPr bwMode="auto">
          <a:xfrm flipV="1">
            <a:off x="3962400" y="5160818"/>
            <a:ext cx="533400" cy="0"/>
          </a:xfrm>
          <a:prstGeom prst="line">
            <a:avLst/>
          </a:prstGeom>
          <a:noFill/>
          <a:ln w="1270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4495800" y="4779818"/>
            <a:ext cx="838200" cy="82296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Model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Line 49"/>
          <p:cNvSpPr>
            <a:spLocks noChangeShapeType="1"/>
          </p:cNvSpPr>
          <p:nvPr/>
        </p:nvSpPr>
        <p:spPr bwMode="auto">
          <a:xfrm flipH="1" flipV="1">
            <a:off x="4419600" y="4246418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 bwMode="auto">
          <a:xfrm>
            <a:off x="5867400" y="4779818"/>
            <a:ext cx="838200" cy="82296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</a:rPr>
              <a:t>Eval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7162800" y="4779818"/>
            <a:ext cx="838200" cy="82296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Dev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" name="Line 49"/>
          <p:cNvSpPr>
            <a:spLocks noChangeShapeType="1"/>
          </p:cNvSpPr>
          <p:nvPr/>
        </p:nvSpPr>
        <p:spPr bwMode="auto">
          <a:xfrm flipH="1" flipV="1">
            <a:off x="5715000" y="4246418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49"/>
          <p:cNvSpPr>
            <a:spLocks noChangeShapeType="1"/>
          </p:cNvSpPr>
          <p:nvPr/>
        </p:nvSpPr>
        <p:spPr bwMode="auto">
          <a:xfrm flipH="1" flipV="1">
            <a:off x="6934200" y="4246418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>
            <a:off x="6705600" y="5160818"/>
            <a:ext cx="45720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>
            <a:off x="8001000" y="5160818"/>
            <a:ext cx="4572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49"/>
          <p:cNvSpPr>
            <a:spLocks noChangeShapeType="1"/>
          </p:cNvSpPr>
          <p:nvPr/>
        </p:nvSpPr>
        <p:spPr bwMode="auto">
          <a:xfrm flipH="1" flipV="1">
            <a:off x="1981200" y="4246418"/>
            <a:ext cx="495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49"/>
          <p:cNvSpPr>
            <a:spLocks noChangeShapeType="1"/>
          </p:cNvSpPr>
          <p:nvPr/>
        </p:nvSpPr>
        <p:spPr bwMode="auto">
          <a:xfrm flipH="1">
            <a:off x="1752600" y="4246418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811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  <a:cs typeface="ＭＳ Ｐゴシック" pitchFamily="-110" charset="-128"/>
              </a:rPr>
              <a:t>What transfers is </a:t>
            </a:r>
            <a:r>
              <a:rPr lang="en-US" sz="3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itchFamily="-110" charset="-128"/>
                <a:cs typeface="ＭＳ Ｐゴシック" pitchFamily="-110" charset="-128"/>
              </a:rPr>
              <a:t>insight</a:t>
            </a:r>
          </a:p>
          <a:p>
            <a:endParaRPr lang="en-US" sz="3600" i="1" dirty="0" smtClean="0">
              <a:solidFill>
                <a:srgbClr val="BAE600"/>
              </a:solidFill>
              <a:ea typeface="ＭＳ Ｐゴシック" pitchFamily="-110" charset="-128"/>
            </a:endParaRPr>
          </a:p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</a:rPr>
              <a:t>Not academic design</a:t>
            </a:r>
          </a:p>
          <a:p>
            <a:endParaRPr lang="en-US" sz="3600" dirty="0" smtClean="0">
              <a:solidFill>
                <a:srgbClr val="BAE600"/>
              </a:solidFill>
              <a:ea typeface="ＭＳ Ｐゴシック" pitchFamily="-110" charset="-128"/>
            </a:endParaRPr>
          </a:p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</a:rPr>
              <a:t>Not performance numbers</a:t>
            </a:r>
            <a:endParaRPr lang="en-US" sz="3600" dirty="0" smtClean="0">
              <a:solidFill>
                <a:srgbClr val="BAE600"/>
              </a:solidFill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811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  <a:cs typeface="ＭＳ Ｐゴシック" pitchFamily="-110" charset="-128"/>
              </a:rPr>
              <a:t>What transfers is </a:t>
            </a:r>
            <a:r>
              <a:rPr lang="en-US" sz="3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itchFamily="-110" charset="-128"/>
                <a:cs typeface="ＭＳ Ｐゴシック" pitchFamily="-110" charset="-128"/>
              </a:rPr>
              <a:t>insight</a:t>
            </a:r>
          </a:p>
          <a:p>
            <a:endParaRPr lang="en-US" sz="3600" i="1" dirty="0" smtClean="0">
              <a:solidFill>
                <a:srgbClr val="BAE600"/>
              </a:solidFill>
              <a:ea typeface="ＭＳ Ｐゴシック" pitchFamily="-110" charset="-128"/>
            </a:endParaRPr>
          </a:p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</a:rPr>
              <a:t>And its transferred by </a:t>
            </a:r>
            <a:r>
              <a:rPr lang="en-US" sz="3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itchFamily="-110" charset="-128"/>
              </a:rPr>
              <a:t>people</a:t>
            </a:r>
          </a:p>
          <a:p>
            <a:endParaRPr lang="en-US" sz="3600" dirty="0" smtClean="0">
              <a:solidFill>
                <a:srgbClr val="BAE600"/>
              </a:solidFill>
              <a:ea typeface="ＭＳ Ｐゴシック" pitchFamily="-110" charset="-128"/>
            </a:endParaRPr>
          </a:p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</a:rPr>
              <a:t>Not papers</a:t>
            </a:r>
            <a:endParaRPr lang="en-US" sz="3600" dirty="0" smtClean="0">
              <a:solidFill>
                <a:srgbClr val="BAE600"/>
              </a:solidFill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 bwMode="auto">
          <a:xfrm>
            <a:off x="1371600" y="1638300"/>
            <a:ext cx="1600200" cy="15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524000" y="12573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981200" y="2095500"/>
            <a:ext cx="2286000" cy="15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981200" y="17145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514600" y="2552700"/>
            <a:ext cx="2286000" cy="15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514600" y="21717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352800" y="3009900"/>
            <a:ext cx="2286000" cy="1588"/>
          </a:xfrm>
          <a:prstGeom prst="straightConnector1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352800" y="26289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4191000" y="3467100"/>
            <a:ext cx="2286000" cy="1588"/>
          </a:xfrm>
          <a:prstGeom prst="straightConnector1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191000" y="308610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Refine Concept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953000" y="3924300"/>
            <a:ext cx="2286000" cy="1588"/>
          </a:xfrm>
          <a:prstGeom prst="straightConnector1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953000" y="35433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Detailed Design</a:t>
            </a:r>
            <a:endParaRPr lang="en-US" dirty="0"/>
          </a:p>
        </p:txBody>
      </p:sp>
      <p:sp>
        <p:nvSpPr>
          <p:cNvPr id="18" name="Left Brace 17"/>
          <p:cNvSpPr/>
          <p:nvPr/>
        </p:nvSpPr>
        <p:spPr bwMode="auto">
          <a:xfrm rot="5400000">
            <a:off x="2857500" y="-685800"/>
            <a:ext cx="381000" cy="3505200"/>
          </a:xfrm>
          <a:prstGeom prst="lef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Blip>
                <a:blip r:embed="rId2"/>
              </a:buBlip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2200" y="419100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Academic</a:t>
            </a:r>
            <a:endParaRPr lang="en-US" sz="2000" b="1" dirty="0"/>
          </a:p>
        </p:txBody>
      </p:sp>
      <p:sp>
        <p:nvSpPr>
          <p:cNvPr id="20" name="Left Brace 19"/>
          <p:cNvSpPr/>
          <p:nvPr/>
        </p:nvSpPr>
        <p:spPr bwMode="auto">
          <a:xfrm rot="16200000">
            <a:off x="5105400" y="2552700"/>
            <a:ext cx="381000" cy="3886200"/>
          </a:xfrm>
          <a:prstGeom prst="leftBrace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Blip>
                <a:blip r:embed="rId2"/>
              </a:buBlip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4762500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Industrial</a:t>
            </a:r>
            <a:endParaRPr lang="en-US" sz="2000" b="1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rot="5400000">
            <a:off x="2895600" y="2552700"/>
            <a:ext cx="914400" cy="15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5400000">
            <a:off x="3582194" y="2780506"/>
            <a:ext cx="1371600" cy="15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5400000">
            <a:off x="4344194" y="3009106"/>
            <a:ext cx="914400" cy="15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rot="5400000">
            <a:off x="3582194" y="2551906"/>
            <a:ext cx="914400" cy="15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 bwMode="auto">
          <a:xfrm>
            <a:off x="1371600" y="1638300"/>
            <a:ext cx="1600200" cy="15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524000" y="12573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981200" y="2095500"/>
            <a:ext cx="2286000" cy="15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981200" y="17145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514600" y="2552700"/>
            <a:ext cx="2286000" cy="15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514600" y="21717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352800" y="3009900"/>
            <a:ext cx="2286000" cy="1588"/>
          </a:xfrm>
          <a:prstGeom prst="straightConnector1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352800" y="26289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4191000" y="3467100"/>
            <a:ext cx="2286000" cy="1588"/>
          </a:xfrm>
          <a:prstGeom prst="straightConnector1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191000" y="308610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Refine Concept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953000" y="3924300"/>
            <a:ext cx="2286000" cy="1588"/>
          </a:xfrm>
          <a:prstGeom prst="straightConnector1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953000" y="35433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Detailed Design</a:t>
            </a:r>
            <a:endParaRPr lang="en-US" dirty="0"/>
          </a:p>
        </p:txBody>
      </p:sp>
      <p:sp>
        <p:nvSpPr>
          <p:cNvPr id="18" name="Left Brace 17"/>
          <p:cNvSpPr/>
          <p:nvPr/>
        </p:nvSpPr>
        <p:spPr bwMode="auto">
          <a:xfrm rot="5400000">
            <a:off x="2095500" y="152400"/>
            <a:ext cx="304800" cy="1905000"/>
          </a:xfrm>
          <a:prstGeom prst="lef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Blip>
                <a:blip r:embed="rId2"/>
              </a:buBlip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Academic</a:t>
            </a:r>
            <a:endParaRPr lang="en-US" sz="2000" b="1" dirty="0"/>
          </a:p>
        </p:txBody>
      </p:sp>
      <p:sp>
        <p:nvSpPr>
          <p:cNvPr id="20" name="Left Brace 19"/>
          <p:cNvSpPr/>
          <p:nvPr/>
        </p:nvSpPr>
        <p:spPr bwMode="auto">
          <a:xfrm rot="5400000">
            <a:off x="5829300" y="0"/>
            <a:ext cx="381000" cy="1981200"/>
          </a:xfrm>
          <a:prstGeom prst="leftBrace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Blip>
                <a:blip r:embed="rId2"/>
              </a:buBlip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342900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Industrial</a:t>
            </a:r>
            <a:endParaRPr lang="en-US" sz="2000" b="1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276600" y="1181100"/>
            <a:ext cx="1752600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886200" y="8001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Gap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1714500" y="2819400"/>
            <a:ext cx="2971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819400" y="43815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Paper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 bwMode="auto">
          <a:xfrm rot="5400000">
            <a:off x="3543300" y="2819400"/>
            <a:ext cx="2971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648200" y="43053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Impact</a:t>
            </a:r>
            <a:endParaRPr lang="en-US" dirty="0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953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  <a:cs typeface="ＭＳ Ｐゴシック" pitchFamily="-110" charset="-128"/>
              </a:rPr>
              <a:t>Example: Cray T3D and T3E</a:t>
            </a:r>
            <a:endParaRPr lang="en-US" sz="3600" dirty="0" smtClean="0">
              <a:solidFill>
                <a:srgbClr val="BAE600"/>
              </a:solidFill>
            </a:endParaRPr>
          </a:p>
        </p:txBody>
      </p:sp>
      <p:pic>
        <p:nvPicPr>
          <p:cNvPr id="66562" name="Picture 2" descr="http://static.cray-cyber.org/t3e/t3e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485900"/>
            <a:ext cx="5284839" cy="396263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85900"/>
            <a:ext cx="271595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J-Machine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MIT 1987-1992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3-D network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Global address space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Fast messaging and synchronization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Support for many models of computation</a:t>
            </a:r>
            <a:endParaRPr lang="en-US" sz="2400" dirty="0"/>
          </a:p>
        </p:txBody>
      </p:sp>
      <p:pic>
        <p:nvPicPr>
          <p:cNvPr id="6" name="Picture 2" descr="http://cva.stanford.edu/projects/j-machine/j-machine-1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44551"/>
            <a:ext cx="3255433" cy="488314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Cray T3D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962400" y="800100"/>
            <a:ext cx="4953000" cy="4724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Started working with Cray in 1989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Project started early 1990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First ship in mid 1992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From J-Machine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Network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Fast communication/sync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Global address space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For reality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Alpha processors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MECL gate arrays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Robust software stack</a:t>
            </a:r>
            <a:endParaRPr lang="en-US" sz="2000" dirty="0"/>
          </a:p>
        </p:txBody>
      </p:sp>
      <p:pic>
        <p:nvPicPr>
          <p:cNvPr id="9" name="Picture 4"/>
          <p:cNvPicPr>
            <a:picLocks noGrp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76300"/>
            <a:ext cx="3333595" cy="41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1811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</a:rPr>
              <a:t>Most ideas fail</a:t>
            </a:r>
          </a:p>
          <a:p>
            <a:endParaRPr lang="en-US" sz="3600" dirty="0" smtClean="0">
              <a:solidFill>
                <a:srgbClr val="BAE600"/>
              </a:solidFill>
              <a:ea typeface="ＭＳ Ｐゴシック" pitchFamily="-110" charset="-128"/>
            </a:endParaRPr>
          </a:p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</a:rPr>
              <a:t>The ideas that succeed take a long time</a:t>
            </a:r>
            <a:endParaRPr lang="en-US" sz="3600" dirty="0" smtClean="0">
              <a:solidFill>
                <a:srgbClr val="BAE6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57400" y="4076700"/>
          <a:ext cx="874713" cy="958850"/>
        </p:xfrm>
        <a:graphic>
          <a:graphicData uri="http://schemas.openxmlformats.org/presentationml/2006/ole">
            <p:oleObj spid="_x0000_s39938" name="Clip" r:id="rId3" imgW="875520" imgH="958680" progId="">
              <p:embed/>
            </p:oleObj>
          </a:graphicData>
        </a:graphic>
      </p:graphicFrame>
      <p:sp>
        <p:nvSpPr>
          <p:cNvPr id="5" name="Line 26"/>
          <p:cNvSpPr>
            <a:spLocks noChangeShapeType="1"/>
          </p:cNvSpPr>
          <p:nvPr/>
        </p:nvSpPr>
        <p:spPr bwMode="auto">
          <a:xfrm flipV="1">
            <a:off x="1676400" y="4838700"/>
            <a:ext cx="990600" cy="0"/>
          </a:xfrm>
          <a:prstGeom prst="line">
            <a:avLst/>
          </a:prstGeom>
          <a:noFill/>
          <a:ln w="1905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Line 30"/>
          <p:cNvSpPr>
            <a:spLocks noChangeShapeType="1"/>
          </p:cNvSpPr>
          <p:nvPr/>
        </p:nvSpPr>
        <p:spPr bwMode="auto">
          <a:xfrm>
            <a:off x="5257800" y="4838700"/>
            <a:ext cx="533400" cy="0"/>
          </a:xfrm>
          <a:prstGeom prst="lin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9"/>
          <p:cNvSpPr>
            <a:spLocks noChangeShapeType="1"/>
          </p:cNvSpPr>
          <p:nvPr/>
        </p:nvSpPr>
        <p:spPr bwMode="auto">
          <a:xfrm flipH="1" flipV="1">
            <a:off x="2743200" y="39243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229100"/>
            <a:ext cx="1347537" cy="116378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2667000" y="4457700"/>
            <a:ext cx="1170658" cy="82296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Concept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Dev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Line 26"/>
          <p:cNvSpPr>
            <a:spLocks noChangeShapeType="1"/>
          </p:cNvSpPr>
          <p:nvPr/>
        </p:nvSpPr>
        <p:spPr bwMode="auto">
          <a:xfrm flipV="1">
            <a:off x="3886200" y="4838700"/>
            <a:ext cx="533400" cy="0"/>
          </a:xfrm>
          <a:prstGeom prst="line">
            <a:avLst/>
          </a:prstGeom>
          <a:noFill/>
          <a:ln w="1270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4419600" y="4457700"/>
            <a:ext cx="838200" cy="82296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Model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Line 49"/>
          <p:cNvSpPr>
            <a:spLocks noChangeShapeType="1"/>
          </p:cNvSpPr>
          <p:nvPr/>
        </p:nvSpPr>
        <p:spPr bwMode="auto">
          <a:xfrm flipH="1" flipV="1">
            <a:off x="4343400" y="39243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 bwMode="auto">
          <a:xfrm>
            <a:off x="5791200" y="4457700"/>
            <a:ext cx="838200" cy="82296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</a:rPr>
              <a:t>Eval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7086600" y="4457700"/>
            <a:ext cx="838200" cy="82296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Dev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" name="Line 49"/>
          <p:cNvSpPr>
            <a:spLocks noChangeShapeType="1"/>
          </p:cNvSpPr>
          <p:nvPr/>
        </p:nvSpPr>
        <p:spPr bwMode="auto">
          <a:xfrm flipH="1" flipV="1">
            <a:off x="5638800" y="39243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49"/>
          <p:cNvSpPr>
            <a:spLocks noChangeShapeType="1"/>
          </p:cNvSpPr>
          <p:nvPr/>
        </p:nvSpPr>
        <p:spPr bwMode="auto">
          <a:xfrm flipH="1" flipV="1">
            <a:off x="6858000" y="39243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>
            <a:off x="6629400" y="4838700"/>
            <a:ext cx="45720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>
            <a:off x="7924800" y="4838700"/>
            <a:ext cx="4572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49"/>
          <p:cNvSpPr>
            <a:spLocks noChangeShapeType="1"/>
          </p:cNvSpPr>
          <p:nvPr/>
        </p:nvSpPr>
        <p:spPr bwMode="auto">
          <a:xfrm flipH="1" flipV="1">
            <a:off x="1905000" y="3924300"/>
            <a:ext cx="495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49"/>
          <p:cNvSpPr>
            <a:spLocks noChangeShapeType="1"/>
          </p:cNvSpPr>
          <p:nvPr/>
        </p:nvSpPr>
        <p:spPr bwMode="auto">
          <a:xfrm flipH="1">
            <a:off x="1676400" y="3924300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 for Academics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Long-term perspective (5-10 years)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Know your customer and their long-term issues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Look at tomorrow’s applications, not yesterdays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Maximize reward, minimize effort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Estimate maximum impact – terminate…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Minimal analysis and experiment to make the point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Exploit your freedom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Don’t be limited by exiting tools, benchmarks, ISAs, …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Carry result to impact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Build relationships with industry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2" descr="http://img.wallpaperstock.net:81/duck-mid-flight-wallpapers_13762_2560x1600.jpg"/>
          <p:cNvPicPr>
            <a:picLocks noChangeAspect="1" noChangeArrowheads="1"/>
          </p:cNvPicPr>
          <p:nvPr/>
        </p:nvPicPr>
        <p:blipFill>
          <a:blip r:embed="rId3" cstate="print"/>
          <a:srcRect l="38931" t="11603" r="10687" b="33435"/>
          <a:stretch>
            <a:fillRect/>
          </a:stretch>
        </p:blipFill>
        <p:spPr bwMode="auto">
          <a:xfrm>
            <a:off x="6172200" y="876300"/>
            <a:ext cx="1341120" cy="914400"/>
          </a:xfrm>
          <a:prstGeom prst="rect">
            <a:avLst/>
          </a:prstGeom>
          <a:noFill/>
        </p:spPr>
      </p:pic>
      <p:graphicFrame>
        <p:nvGraphicFramePr>
          <p:cNvPr id="138242" name="Object 2"/>
          <p:cNvGraphicFramePr>
            <a:graphicFrameLocks noChangeAspect="1"/>
          </p:cNvGraphicFramePr>
          <p:nvPr/>
        </p:nvGraphicFramePr>
        <p:xfrm>
          <a:off x="6461125" y="2476500"/>
          <a:ext cx="2682875" cy="876514"/>
        </p:xfrm>
        <a:graphic>
          <a:graphicData uri="http://schemas.openxmlformats.org/presentationml/2006/ole">
            <p:oleObj spid="_x0000_s138242" name="Equation" r:id="rId4" imgW="1206500" imgH="393700" progId="Equation.3">
              <p:embed/>
            </p:oleObj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943600" y="4533900"/>
            <a:ext cx="1440873" cy="1320800"/>
            <a:chOff x="914400" y="952500"/>
            <a:chExt cx="5562600" cy="4495800"/>
          </a:xfrm>
        </p:grpSpPr>
        <p:sp>
          <p:nvSpPr>
            <p:cNvPr id="7" name="Oval 6"/>
            <p:cNvSpPr/>
            <p:nvPr/>
          </p:nvSpPr>
          <p:spPr bwMode="auto">
            <a:xfrm>
              <a:off x="2895600" y="3238500"/>
              <a:ext cx="1143000" cy="914400"/>
            </a:xfrm>
            <a:prstGeom prst="ellipse">
              <a:avLst/>
            </a:prstGeom>
            <a:solidFill>
              <a:srgbClr val="BAE6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tabLst/>
              </a:pPr>
              <a:r>
                <a:rPr lang="en-US" sz="400" b="1" dirty="0" err="1" smtClean="0">
                  <a:latin typeface="Arial" charset="0"/>
                </a:rPr>
                <a:t>uArch</a:t>
              </a:r>
              <a:r>
                <a:rPr lang="en-US" sz="400" b="1" dirty="0" smtClean="0">
                  <a:latin typeface="Arial" charset="0"/>
                </a:rPr>
                <a:t>  Idea</a:t>
              </a:r>
              <a:endParaRPr kumimoji="0" lang="en-US" sz="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895600" y="4533900"/>
              <a:ext cx="1143000" cy="914400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tabLst/>
              </a:pPr>
              <a:r>
                <a:rPr lang="en-US" sz="400" b="1" dirty="0" smtClean="0">
                  <a:latin typeface="Arial" charset="0"/>
                </a:rPr>
                <a:t>Other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tabLst/>
              </a:pPr>
              <a:r>
                <a:rPr kumimoji="0" lang="en-US" sz="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uArch</a:t>
              </a:r>
              <a:endParaRPr kumimoji="0" lang="en-US" sz="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Arrow Connector 8"/>
            <p:cNvCxnSpPr>
              <a:stCxn id="8" idx="0"/>
              <a:endCxn id="7" idx="4"/>
            </p:cNvCxnSpPr>
            <p:nvPr/>
          </p:nvCxnSpPr>
          <p:spPr bwMode="auto">
            <a:xfrm rot="5400000" flipH="1" flipV="1">
              <a:off x="3276600" y="4343400"/>
              <a:ext cx="3810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Oval 9"/>
            <p:cNvSpPr/>
            <p:nvPr/>
          </p:nvSpPr>
          <p:spPr bwMode="auto">
            <a:xfrm>
              <a:off x="914400" y="3390900"/>
              <a:ext cx="1143000" cy="914400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tabLst/>
              </a:pPr>
              <a:r>
                <a:rPr lang="en-US" sz="400" b="1" dirty="0" smtClean="0">
                  <a:latin typeface="Arial" charset="0"/>
                </a:rPr>
                <a:t>ISA</a:t>
              </a:r>
              <a:endParaRPr kumimoji="0" lang="en-US" sz="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Arrow Connector 10"/>
            <p:cNvCxnSpPr>
              <a:stCxn id="10" idx="6"/>
              <a:endCxn id="7" idx="2"/>
            </p:cNvCxnSpPr>
            <p:nvPr/>
          </p:nvCxnSpPr>
          <p:spPr bwMode="auto">
            <a:xfrm flipV="1">
              <a:off x="2057400" y="3695700"/>
              <a:ext cx="838200" cy="15240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>
              <a:stCxn id="10" idx="7"/>
              <a:endCxn id="14" idx="3"/>
            </p:cNvCxnSpPr>
            <p:nvPr/>
          </p:nvCxnSpPr>
          <p:spPr bwMode="auto">
            <a:xfrm rot="5400000" flipH="1" flipV="1">
              <a:off x="2060107" y="2553493"/>
              <a:ext cx="801222" cy="1141415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stCxn id="10" idx="5"/>
              <a:endCxn id="8" idx="1"/>
            </p:cNvCxnSpPr>
            <p:nvPr/>
          </p:nvCxnSpPr>
          <p:spPr bwMode="auto">
            <a:xfrm rot="16200000" flipH="1">
              <a:off x="2228289" y="3833111"/>
              <a:ext cx="496422" cy="1172978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Oval 13"/>
            <p:cNvSpPr/>
            <p:nvPr/>
          </p:nvSpPr>
          <p:spPr bwMode="auto">
            <a:xfrm>
              <a:off x="2819400" y="1943100"/>
              <a:ext cx="1447800" cy="914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tabLst/>
              </a:pPr>
              <a:r>
                <a:rPr lang="en-US" sz="400" b="1" dirty="0" smtClean="0">
                  <a:latin typeface="Arial" charset="0"/>
                </a:rPr>
                <a:t>Compiler</a:t>
              </a:r>
              <a:endParaRPr kumimoji="0" lang="en-US" sz="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990600" y="952500"/>
              <a:ext cx="2057400" cy="914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tabLst/>
              </a:pPr>
              <a:r>
                <a:rPr lang="en-US" sz="400" b="1" dirty="0" smtClean="0">
                  <a:latin typeface="Arial" charset="0"/>
                </a:rPr>
                <a:t>Benchmarks</a:t>
              </a:r>
              <a:endParaRPr kumimoji="0" lang="en-US" sz="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Arrow Connector 15"/>
            <p:cNvCxnSpPr>
              <a:stCxn id="7" idx="0"/>
              <a:endCxn id="14" idx="4"/>
            </p:cNvCxnSpPr>
            <p:nvPr/>
          </p:nvCxnSpPr>
          <p:spPr bwMode="auto">
            <a:xfrm rot="5400000" flipH="1" flipV="1">
              <a:off x="3314700" y="3009900"/>
              <a:ext cx="381000" cy="7620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15" idx="5"/>
              <a:endCxn id="14" idx="1"/>
            </p:cNvCxnSpPr>
            <p:nvPr/>
          </p:nvCxnSpPr>
          <p:spPr bwMode="auto">
            <a:xfrm rot="16200000" flipH="1">
              <a:off x="2717052" y="1762637"/>
              <a:ext cx="344022" cy="284725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Oval 17"/>
            <p:cNvSpPr/>
            <p:nvPr/>
          </p:nvSpPr>
          <p:spPr bwMode="auto">
            <a:xfrm>
              <a:off x="4724400" y="1790700"/>
              <a:ext cx="1447800" cy="914400"/>
            </a:xfrm>
            <a:prstGeom prst="ellipse">
              <a:avLst/>
            </a:prstGeom>
            <a:solidFill>
              <a:srgbClr val="7030A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tabLst/>
              </a:pPr>
              <a:r>
                <a:rPr lang="en-US" sz="400" b="1" dirty="0" smtClean="0">
                  <a:latin typeface="Arial" charset="0"/>
                </a:rPr>
                <a:t>Binaries</a:t>
              </a:r>
              <a:endParaRPr kumimoji="0" lang="en-US" sz="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Straight Arrow Connector 18"/>
            <p:cNvCxnSpPr>
              <a:stCxn id="14" idx="6"/>
              <a:endCxn id="18" idx="2"/>
            </p:cNvCxnSpPr>
            <p:nvPr/>
          </p:nvCxnSpPr>
          <p:spPr bwMode="auto">
            <a:xfrm flipV="1">
              <a:off x="4267200" y="2247900"/>
              <a:ext cx="457200" cy="15240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Oval 19"/>
            <p:cNvSpPr/>
            <p:nvPr/>
          </p:nvSpPr>
          <p:spPr bwMode="auto">
            <a:xfrm>
              <a:off x="4800600" y="3162300"/>
              <a:ext cx="1676400" cy="9144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tabLst/>
              </a:pPr>
              <a:r>
                <a:rPr lang="en-US" sz="400" b="1" dirty="0" smtClean="0">
                  <a:latin typeface="Arial" charset="0"/>
                </a:rPr>
                <a:t>Simulator</a:t>
              </a:r>
              <a:endParaRPr kumimoji="0" lang="en-US" sz="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1" name="Straight Arrow Connector 20"/>
            <p:cNvCxnSpPr>
              <a:stCxn id="18" idx="4"/>
              <a:endCxn id="20" idx="0"/>
            </p:cNvCxnSpPr>
            <p:nvPr/>
          </p:nvCxnSpPr>
          <p:spPr bwMode="auto">
            <a:xfrm rot="16200000" flipH="1">
              <a:off x="5314950" y="2838450"/>
              <a:ext cx="457200" cy="19050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7" idx="6"/>
              <a:endCxn id="20" idx="2"/>
            </p:cNvCxnSpPr>
            <p:nvPr/>
          </p:nvCxnSpPr>
          <p:spPr bwMode="auto">
            <a:xfrm flipV="1">
              <a:off x="4038600" y="3619500"/>
              <a:ext cx="762000" cy="7620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8" idx="6"/>
              <a:endCxn id="20" idx="3"/>
            </p:cNvCxnSpPr>
            <p:nvPr/>
          </p:nvCxnSpPr>
          <p:spPr bwMode="auto">
            <a:xfrm flipV="1">
              <a:off x="4038600" y="3942789"/>
              <a:ext cx="1007503" cy="1048311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24" name="Picture 2" descr="http://squirrely.files.wordpress.com/2008/05/squirrelstrip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6700" y="4457700"/>
            <a:ext cx="1257300" cy="10058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 for Industry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52500"/>
            <a:ext cx="8229600" cy="3937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Leverage academic research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Build partnerships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Articulate long-term research issues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Be open-minded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Minimize artificial constraints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Carry concepts across “the gap”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Open infrastructure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Partnership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1295400" y="3009900"/>
            <a:ext cx="1752600" cy="381000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80000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Academe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486400" y="3009900"/>
            <a:ext cx="1752600" cy="38100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80000"/>
              <a:tabLst/>
            </a:pPr>
            <a:r>
              <a:rPr lang="en-US" b="1" dirty="0" smtClean="0">
                <a:latin typeface="Arial" charset="0"/>
              </a:rPr>
              <a:t>Industry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Curved Down Arrow 9"/>
          <p:cNvSpPr/>
          <p:nvPr/>
        </p:nvSpPr>
        <p:spPr bwMode="auto">
          <a:xfrm>
            <a:off x="2057400" y="2400300"/>
            <a:ext cx="4495800" cy="609600"/>
          </a:xfrm>
          <a:prstGeom prst="curvedDown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Blip>
                <a:blip r:embed="rId2"/>
              </a:buBlip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Curved Down Arrow 10"/>
          <p:cNvSpPr/>
          <p:nvPr/>
        </p:nvSpPr>
        <p:spPr bwMode="auto">
          <a:xfrm rot="10800000">
            <a:off x="1981200" y="3390900"/>
            <a:ext cx="4495800" cy="609600"/>
          </a:xfrm>
          <a:prstGeom prst="curvedDown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Blip>
                <a:blip r:embed="rId2"/>
              </a:buBlip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1943100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Filtered, De-risked Concepts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41529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Future issues</a:t>
            </a:r>
          </a:p>
          <a:p>
            <a:pPr algn="ctr"/>
            <a:r>
              <a:rPr lang="en-US" dirty="0" smtClean="0"/>
              <a:t>Infrastructure</a:t>
            </a:r>
            <a:endParaRPr lang="en-US" dirty="0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1811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  <a:cs typeface="ＭＳ Ｐゴシック" pitchFamily="-110" charset="-128"/>
              </a:rPr>
              <a:t>The Startup Path</a:t>
            </a:r>
          </a:p>
          <a:p>
            <a:endParaRPr lang="en-US" sz="3600" dirty="0" smtClean="0">
              <a:solidFill>
                <a:srgbClr val="BAE600"/>
              </a:solidFill>
              <a:ea typeface="ＭＳ Ｐゴシック" pitchFamily="-110" charset="-128"/>
            </a:endParaRPr>
          </a:p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</a:rPr>
              <a:t>When you can’t find an appropriate industrial partner, make one.</a:t>
            </a:r>
            <a:endParaRPr lang="en-US" sz="3600" dirty="0" smtClean="0">
              <a:solidFill>
                <a:srgbClr val="BAE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2197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STAC,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Avici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Velio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SPI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 bwMode="auto">
          <a:xfrm>
            <a:off x="1371600" y="1638300"/>
            <a:ext cx="1600200" cy="15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524000" y="12573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981200" y="2095500"/>
            <a:ext cx="2286000" cy="15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981200" y="17145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514600" y="2552700"/>
            <a:ext cx="2286000" cy="15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514600" y="21717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352800" y="3009900"/>
            <a:ext cx="2286000" cy="1588"/>
          </a:xfrm>
          <a:prstGeom prst="straightConnector1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352800" y="26289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4191000" y="3467100"/>
            <a:ext cx="2286000" cy="1588"/>
          </a:xfrm>
          <a:prstGeom prst="straightConnector1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191000" y="308610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Refine Concept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953000" y="3924300"/>
            <a:ext cx="2286000" cy="1588"/>
          </a:xfrm>
          <a:prstGeom prst="straightConnector1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953000" y="35433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Detailed Design</a:t>
            </a:r>
            <a:endParaRPr lang="en-US" dirty="0"/>
          </a:p>
        </p:txBody>
      </p:sp>
      <p:sp>
        <p:nvSpPr>
          <p:cNvPr id="18" name="Left Brace 17"/>
          <p:cNvSpPr/>
          <p:nvPr/>
        </p:nvSpPr>
        <p:spPr bwMode="auto">
          <a:xfrm rot="5400000">
            <a:off x="2857500" y="-685800"/>
            <a:ext cx="381000" cy="3505200"/>
          </a:xfrm>
          <a:prstGeom prst="lef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Blip>
                <a:blip r:embed="rId2"/>
              </a:buBlip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2200" y="419100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Academic</a:t>
            </a:r>
            <a:endParaRPr lang="en-US" sz="2000" b="1" dirty="0"/>
          </a:p>
        </p:txBody>
      </p:sp>
      <p:sp>
        <p:nvSpPr>
          <p:cNvPr id="20" name="Left Brace 19"/>
          <p:cNvSpPr/>
          <p:nvPr/>
        </p:nvSpPr>
        <p:spPr bwMode="auto">
          <a:xfrm rot="16200000">
            <a:off x="5105400" y="2552700"/>
            <a:ext cx="381000" cy="3886200"/>
          </a:xfrm>
          <a:prstGeom prst="leftBrace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Blip>
                <a:blip r:embed="rId2"/>
              </a:buBlip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0600" y="4762500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Startup</a:t>
            </a:r>
            <a:endParaRPr lang="en-US" sz="2000" b="1" dirty="0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 Pros/Cons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Don’t have to convince existing company to change course (until exit)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7" y="1812397"/>
            <a:ext cx="4498973" cy="329274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Have to convince investors (repeatedly)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Have to build a whole company, not just a development team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Finance, sales, marketing, …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Limited resources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Impatient capital</a:t>
            </a:r>
            <a:endParaRPr lang="en-US" sz="2000" dirty="0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SPI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333500"/>
          <a:ext cx="4404082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7780"/>
                <a:gridCol w="31163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Jan 2004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SPI Incorporated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Nov 2004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 round financing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April 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Tapeout</a:t>
                      </a:r>
                      <a:r>
                        <a:rPr lang="en-US" baseline="0" dirty="0" smtClean="0"/>
                        <a:t> Storm-1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Oct 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 ship of Storm-1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Software, software,</a:t>
                      </a:r>
                      <a:r>
                        <a:rPr lang="en-US" baseline="0" dirty="0" smtClean="0"/>
                        <a:t> software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Customers</a:t>
                      </a:r>
                      <a:r>
                        <a:rPr lang="en-US" baseline="0" dirty="0" smtClean="0"/>
                        <a:t> in production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Sept 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Doors close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426" name="Picture 2" descr="http://upload.wikimedia.org/wikipedia/en/e/e5/SPI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0500"/>
            <a:ext cx="1009650" cy="885825"/>
          </a:xfrm>
          <a:prstGeom prst="rect">
            <a:avLst/>
          </a:prstGeom>
          <a:noFill/>
        </p:spPr>
      </p:pic>
      <p:pic>
        <p:nvPicPr>
          <p:cNvPr id="6" name="Picture 342" descr="SP16A0-600dpi-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38300"/>
            <a:ext cx="40507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2479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  <a:cs typeface="ＭＳ Ｐゴシック" pitchFamily="-110" charset="-128"/>
              </a:rPr>
              <a:t>Much easier to license technology to an existing company</a:t>
            </a:r>
            <a:endParaRPr lang="en-US" sz="3600" dirty="0" smtClean="0">
              <a:solidFill>
                <a:srgbClr val="BAE600"/>
              </a:solidFill>
            </a:endParaRP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495300"/>
            <a:ext cx="8153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BAE600"/>
                </a:solidFill>
                <a:ea typeface="ＭＳ Ｐゴシック" pitchFamily="-110" charset="-128"/>
              </a:rPr>
              <a:t>Starting a company to bring a new semiconductor product to market costs $30M (to cash flow positive)</a:t>
            </a:r>
          </a:p>
          <a:p>
            <a:endParaRPr lang="en-US" sz="3200" dirty="0" smtClean="0">
              <a:solidFill>
                <a:srgbClr val="BAE600"/>
              </a:solidFill>
              <a:ea typeface="ＭＳ Ｐゴシック" pitchFamily="-110" charset="-128"/>
            </a:endParaRPr>
          </a:p>
          <a:p>
            <a:r>
              <a:rPr lang="en-US" sz="3200" dirty="0" smtClean="0">
                <a:solidFill>
                  <a:srgbClr val="BAE600"/>
                </a:solidFill>
                <a:ea typeface="ＭＳ Ｐゴシック" pitchFamily="-110" charset="-128"/>
              </a:rPr>
              <a:t>If it’s a programmable processor, its $70M</a:t>
            </a:r>
          </a:p>
          <a:p>
            <a:endParaRPr lang="en-US" sz="3200" dirty="0" smtClean="0">
              <a:solidFill>
                <a:srgbClr val="BAE600"/>
              </a:solidFill>
              <a:ea typeface="ＭＳ Ｐゴシック" pitchFamily="-110" charset="-128"/>
            </a:endParaRPr>
          </a:p>
          <a:p>
            <a:r>
              <a:rPr lang="en-US" sz="3200" dirty="0" smtClean="0">
                <a:solidFill>
                  <a:srgbClr val="BAE600"/>
                </a:solidFill>
                <a:ea typeface="ＭＳ Ｐゴシック" pitchFamily="-110" charset="-128"/>
              </a:rPr>
              <a:t>Investors want a 10x ROI</a:t>
            </a:r>
          </a:p>
          <a:p>
            <a:endParaRPr lang="en-US" sz="3200" dirty="0" smtClean="0">
              <a:solidFill>
                <a:srgbClr val="BAE600"/>
              </a:solidFill>
              <a:ea typeface="ＭＳ Ｐゴシック" pitchFamily="-110" charset="-128"/>
            </a:endParaRPr>
          </a:p>
          <a:p>
            <a:r>
              <a:rPr lang="en-US" sz="3200" dirty="0" smtClean="0">
                <a:solidFill>
                  <a:srgbClr val="BAE600"/>
                </a:solidFill>
                <a:ea typeface="ＭＳ Ｐゴシック" pitchFamily="-110" charset="-128"/>
              </a:rPr>
              <a:t>Need to see a $700M exit to justify a new processor company</a:t>
            </a:r>
            <a:endParaRPr lang="en-US" sz="3200" dirty="0" smtClean="0">
              <a:solidFill>
                <a:srgbClr val="BAE600"/>
              </a:solidFill>
            </a:endParaRP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2479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  <a:cs typeface="ＭＳ Ｐゴシック" pitchFamily="-110" charset="-128"/>
              </a:rPr>
              <a:t>The future of computer architecture</a:t>
            </a:r>
            <a:endParaRPr lang="en-US" sz="3600" dirty="0" smtClean="0">
              <a:solidFill>
                <a:srgbClr val="BAE600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1811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</a:rPr>
              <a:t>Most ideas fail</a:t>
            </a:r>
          </a:p>
          <a:p>
            <a:endParaRPr lang="en-US" sz="3600" dirty="0" smtClean="0">
              <a:solidFill>
                <a:srgbClr val="BAE600"/>
              </a:solidFill>
              <a:ea typeface="ＭＳ Ｐゴシック" pitchFamily="-110" charset="-128"/>
            </a:endParaRPr>
          </a:p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a typeface="ＭＳ Ｐゴシック" pitchFamily="-110" charset="-128"/>
              </a:rPr>
              <a:t>The ideas that succeed take a long time</a:t>
            </a:r>
            <a:endParaRPr lang="en-US" sz="36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57400" y="4076700"/>
          <a:ext cx="874713" cy="958850"/>
        </p:xfrm>
        <a:graphic>
          <a:graphicData uri="http://schemas.openxmlformats.org/presentationml/2006/ole">
            <p:oleObj spid="_x0000_s76802" name="Clip" r:id="rId3" imgW="875520" imgH="958680" progId="">
              <p:embed/>
            </p:oleObj>
          </a:graphicData>
        </a:graphic>
      </p:graphicFrame>
      <p:sp>
        <p:nvSpPr>
          <p:cNvPr id="5" name="Line 26"/>
          <p:cNvSpPr>
            <a:spLocks noChangeShapeType="1"/>
          </p:cNvSpPr>
          <p:nvPr/>
        </p:nvSpPr>
        <p:spPr bwMode="auto">
          <a:xfrm flipV="1">
            <a:off x="1676400" y="4838700"/>
            <a:ext cx="990600" cy="0"/>
          </a:xfrm>
          <a:prstGeom prst="line">
            <a:avLst/>
          </a:prstGeom>
          <a:noFill/>
          <a:ln w="1905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Line 30"/>
          <p:cNvSpPr>
            <a:spLocks noChangeShapeType="1"/>
          </p:cNvSpPr>
          <p:nvPr/>
        </p:nvSpPr>
        <p:spPr bwMode="auto">
          <a:xfrm>
            <a:off x="5257800" y="4838700"/>
            <a:ext cx="533400" cy="0"/>
          </a:xfrm>
          <a:prstGeom prst="lin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9"/>
          <p:cNvSpPr>
            <a:spLocks noChangeShapeType="1"/>
          </p:cNvSpPr>
          <p:nvPr/>
        </p:nvSpPr>
        <p:spPr bwMode="auto">
          <a:xfrm flipH="1" flipV="1">
            <a:off x="2743200" y="39243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229100"/>
            <a:ext cx="1347537" cy="116378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2667000" y="4457700"/>
            <a:ext cx="1170658" cy="82296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Concept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Dev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Line 26"/>
          <p:cNvSpPr>
            <a:spLocks noChangeShapeType="1"/>
          </p:cNvSpPr>
          <p:nvPr/>
        </p:nvSpPr>
        <p:spPr bwMode="auto">
          <a:xfrm flipV="1">
            <a:off x="3886200" y="4838700"/>
            <a:ext cx="533400" cy="0"/>
          </a:xfrm>
          <a:prstGeom prst="line">
            <a:avLst/>
          </a:prstGeom>
          <a:noFill/>
          <a:ln w="1270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4419600" y="4457700"/>
            <a:ext cx="838200" cy="82296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Model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Line 49"/>
          <p:cNvSpPr>
            <a:spLocks noChangeShapeType="1"/>
          </p:cNvSpPr>
          <p:nvPr/>
        </p:nvSpPr>
        <p:spPr bwMode="auto">
          <a:xfrm flipH="1" flipV="1">
            <a:off x="4343400" y="39243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 bwMode="auto">
          <a:xfrm>
            <a:off x="5791200" y="4457700"/>
            <a:ext cx="838200" cy="82296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</a:rPr>
              <a:t>Eval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7086600" y="4457700"/>
            <a:ext cx="838200" cy="822960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Dev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" name="Line 49"/>
          <p:cNvSpPr>
            <a:spLocks noChangeShapeType="1"/>
          </p:cNvSpPr>
          <p:nvPr/>
        </p:nvSpPr>
        <p:spPr bwMode="auto">
          <a:xfrm flipH="1" flipV="1">
            <a:off x="5638800" y="39243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49"/>
          <p:cNvSpPr>
            <a:spLocks noChangeShapeType="1"/>
          </p:cNvSpPr>
          <p:nvPr/>
        </p:nvSpPr>
        <p:spPr bwMode="auto">
          <a:xfrm flipH="1" flipV="1">
            <a:off x="6858000" y="39243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>
            <a:off x="6629400" y="4838700"/>
            <a:ext cx="45720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>
            <a:off x="7924800" y="4838700"/>
            <a:ext cx="4572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49"/>
          <p:cNvSpPr>
            <a:spLocks noChangeShapeType="1"/>
          </p:cNvSpPr>
          <p:nvPr/>
        </p:nvSpPr>
        <p:spPr bwMode="auto">
          <a:xfrm flipH="1" flipV="1">
            <a:off x="1905000" y="3924300"/>
            <a:ext cx="495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49"/>
          <p:cNvSpPr>
            <a:spLocks noChangeShapeType="1"/>
          </p:cNvSpPr>
          <p:nvPr/>
        </p:nvSpPr>
        <p:spPr bwMode="auto">
          <a:xfrm flipH="1">
            <a:off x="1676400" y="3924300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computer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686800" cy="3937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NOW is an ideal time for research to move the needle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Computers are drastically changing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Pervasive parallelism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Energy limited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Bandwidth constrained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Opportunity to set the MSB of future computers in the next few years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Requires changing the whole stack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Requires industry-academe partnership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7000"/>
            <a:ext cx="8686800" cy="830997"/>
          </a:xfrm>
        </p:spPr>
        <p:txBody>
          <a:bodyPr/>
          <a:lstStyle/>
          <a:p>
            <a:r>
              <a:rPr lang="en-US" sz="2400" dirty="0" smtClean="0"/>
              <a:t>Energy-Efficient Architecture</a:t>
            </a:r>
            <a:br>
              <a:rPr lang="en-US" sz="2400" dirty="0" smtClean="0"/>
            </a:br>
            <a:r>
              <a:rPr lang="en-US" sz="2400" dirty="0" smtClean="0"/>
              <a:t>Abstracting Locality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33400" y="1866900"/>
            <a:ext cx="3657600" cy="3048000"/>
          </a:xfrm>
          <a:prstGeom prst="rect">
            <a:avLst/>
          </a:prstGeom>
          <a:solidFill>
            <a:srgbClr val="006CF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533400" y="1676400"/>
            <a:ext cx="365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960563" y="1295401"/>
            <a:ext cx="82586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/>
              <a:t>20mm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85800" y="1993900"/>
            <a:ext cx="107950" cy="95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V="1">
            <a:off x="990600" y="2311400"/>
            <a:ext cx="0" cy="1905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V="1">
            <a:off x="1676400" y="2247900"/>
            <a:ext cx="0" cy="15240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838200" y="1866900"/>
            <a:ext cx="762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Arial Narrow" pitchFamily="-110" charset="0"/>
              </a:rPr>
              <a:t>7pJ</a:t>
            </a:r>
            <a:endParaRPr lang="en-US" sz="1800" dirty="0">
              <a:solidFill>
                <a:srgbClr val="FFFFFF"/>
              </a:solidFill>
              <a:latin typeface="Arial Narrow" pitchFamily="-110" charset="0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3962400" y="2095500"/>
            <a:ext cx="381000" cy="127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990600" y="2247900"/>
            <a:ext cx="762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Arial Narrow" pitchFamily="-110" charset="0"/>
              </a:rPr>
              <a:t>50pJ</a:t>
            </a:r>
            <a:endParaRPr lang="en-US" sz="1800" dirty="0">
              <a:solidFill>
                <a:srgbClr val="FFFFFF"/>
              </a:solidFill>
              <a:latin typeface="Arial Narrow" pitchFamily="-110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676400" y="2247900"/>
            <a:ext cx="762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Arial Narrow" pitchFamily="-110" charset="0"/>
              </a:rPr>
              <a:t>500pJ</a:t>
            </a:r>
            <a:endParaRPr lang="en-US" sz="1800" dirty="0">
              <a:solidFill>
                <a:srgbClr val="FFFFFF"/>
              </a:solidFill>
              <a:latin typeface="Arial Narrow" pitchFamily="-110" charset="0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V="1">
            <a:off x="685800" y="2171700"/>
            <a:ext cx="0" cy="26670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 flipV="1">
            <a:off x="685800" y="4838700"/>
            <a:ext cx="33528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685800" y="4457700"/>
            <a:ext cx="8382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Arial Narrow" pitchFamily="-110" charset="0"/>
              </a:rPr>
              <a:t>2000pJ</a:t>
            </a:r>
            <a:endParaRPr lang="en-US" sz="1800" dirty="0">
              <a:solidFill>
                <a:srgbClr val="FFFFFF"/>
              </a:solidFill>
              <a:latin typeface="Arial Narrow" pitchFamily="-110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3048000" y="2019300"/>
            <a:ext cx="9144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Arial Narrow" pitchFamily="-110" charset="0"/>
              </a:rPr>
              <a:t>2000pJ</a:t>
            </a:r>
            <a:endParaRPr lang="en-US" sz="1800" dirty="0">
              <a:solidFill>
                <a:srgbClr val="FFFFFF"/>
              </a:solidFill>
              <a:latin typeface="Arial Narrow" pitchFamily="-110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810000" y="2324100"/>
            <a:ext cx="5181600" cy="3142239"/>
            <a:chOff x="838200" y="1154042"/>
            <a:chExt cx="7772400" cy="4713358"/>
          </a:xfrm>
        </p:grpSpPr>
        <p:sp>
          <p:nvSpPr>
            <p:cNvPr id="22" name="Rectangle 21"/>
            <p:cNvSpPr/>
            <p:nvPr/>
          </p:nvSpPr>
          <p:spPr>
            <a:xfrm>
              <a:off x="914400" y="5257800"/>
              <a:ext cx="457200" cy="533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</a:t>
              </a:r>
              <a:endParaRPr lang="en-US" b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24000" y="5257800"/>
              <a:ext cx="457200" cy="533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</a:t>
              </a:r>
              <a:endParaRPr lang="en-US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133600" y="5257800"/>
              <a:ext cx="457200" cy="533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</a:t>
              </a:r>
              <a:endParaRPr lang="en-US" b="1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43200" y="5257800"/>
              <a:ext cx="457200" cy="533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</a:t>
              </a:r>
              <a:endParaRPr lang="en-US" b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14400" y="4495800"/>
              <a:ext cx="457200" cy="46824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b="1" dirty="0" smtClean="0"/>
                <a:t>L1</a:t>
              </a:r>
              <a:endParaRPr lang="en-US" sz="2000" b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524000" y="4495800"/>
              <a:ext cx="457200" cy="46824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b="1" dirty="0" smtClean="0"/>
                <a:t>L1</a:t>
              </a:r>
              <a:endParaRPr lang="en-US" sz="2000" b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33600" y="4495800"/>
              <a:ext cx="457200" cy="46824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b="1" dirty="0" smtClean="0"/>
                <a:t>L1</a:t>
              </a:r>
              <a:endParaRPr lang="en-US" sz="2000" b="1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743200" y="4495800"/>
              <a:ext cx="457200" cy="46824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b="1" dirty="0" smtClean="0"/>
                <a:t>L1</a:t>
              </a:r>
              <a:endParaRPr lang="en-US" sz="2000" b="1" dirty="0"/>
            </a:p>
          </p:txBody>
        </p:sp>
        <p:cxnSp>
          <p:nvCxnSpPr>
            <p:cNvPr id="30" name="Straight Connector 29"/>
            <p:cNvCxnSpPr>
              <a:stCxn id="22" idx="0"/>
              <a:endCxn id="26" idx="2"/>
            </p:cNvCxnSpPr>
            <p:nvPr/>
          </p:nvCxnSpPr>
          <p:spPr>
            <a:xfrm rot="5400000" flipH="1" flipV="1">
              <a:off x="996121" y="5110921"/>
              <a:ext cx="293758" cy="1588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 flipH="1" flipV="1">
              <a:off x="1606515" y="5099085"/>
              <a:ext cx="293758" cy="1588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2216115" y="5099085"/>
              <a:ext cx="293758" cy="1588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2825715" y="5099085"/>
              <a:ext cx="293758" cy="1588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H="1" flipV="1">
              <a:off x="996121" y="4348921"/>
              <a:ext cx="293758" cy="1588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1606515" y="4337085"/>
              <a:ext cx="293758" cy="1588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2216115" y="4337085"/>
              <a:ext cx="293758" cy="1588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 flipH="1" flipV="1">
              <a:off x="2825715" y="4337085"/>
              <a:ext cx="293758" cy="1588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ounded Rectangle 37"/>
            <p:cNvSpPr/>
            <p:nvPr/>
          </p:nvSpPr>
          <p:spPr>
            <a:xfrm>
              <a:off x="838200" y="3733800"/>
              <a:ext cx="5181600" cy="4572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Net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971800" y="2960758"/>
              <a:ext cx="914400" cy="46824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b="1" dirty="0" smtClean="0"/>
                <a:t>L2</a:t>
              </a:r>
              <a:endParaRPr lang="en-US" sz="2000" b="1" dirty="0"/>
            </a:p>
          </p:txBody>
        </p:sp>
        <p:cxnSp>
          <p:nvCxnSpPr>
            <p:cNvPr id="40" name="Straight Connector 39"/>
            <p:cNvCxnSpPr>
              <a:endCxn id="39" idx="2"/>
            </p:cNvCxnSpPr>
            <p:nvPr/>
          </p:nvCxnSpPr>
          <p:spPr>
            <a:xfrm rot="5400000" flipH="1" flipV="1">
              <a:off x="3276600" y="3581400"/>
              <a:ext cx="304800" cy="1588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 flipH="1" flipV="1">
              <a:off x="3282915" y="2813085"/>
              <a:ext cx="293758" cy="1588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3581400" y="4495800"/>
              <a:ext cx="457200" cy="12954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endParaRPr lang="en-US" sz="2000" b="1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 rot="5400000" flipH="1" flipV="1">
              <a:off x="3663915" y="4337085"/>
              <a:ext cx="293758" cy="1588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4343400" y="4495800"/>
              <a:ext cx="457200" cy="12954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endParaRPr lang="en-US" sz="2000" b="1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 flipH="1" flipV="1">
              <a:off x="4425915" y="4337085"/>
              <a:ext cx="293758" cy="1588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5105400" y="4495800"/>
              <a:ext cx="457200" cy="12954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endParaRPr lang="en-US" sz="2000" b="1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H="1" flipV="1">
              <a:off x="5187915" y="4337085"/>
              <a:ext cx="293758" cy="1588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ed Rectangle 47"/>
            <p:cNvSpPr/>
            <p:nvPr/>
          </p:nvSpPr>
          <p:spPr>
            <a:xfrm>
              <a:off x="838200" y="2209800"/>
              <a:ext cx="7772400" cy="4572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Net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114800" y="1447800"/>
              <a:ext cx="914400" cy="46824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b="1" dirty="0" smtClean="0"/>
                <a:t>L3</a:t>
              </a:r>
              <a:endParaRPr lang="en-US" sz="2000" b="1" dirty="0"/>
            </a:p>
          </p:txBody>
        </p:sp>
        <p:cxnSp>
          <p:nvCxnSpPr>
            <p:cNvPr id="50" name="Straight Connector 49"/>
            <p:cNvCxnSpPr>
              <a:endCxn id="49" idx="2"/>
            </p:cNvCxnSpPr>
            <p:nvPr/>
          </p:nvCxnSpPr>
          <p:spPr>
            <a:xfrm rot="5400000" flipH="1" flipV="1">
              <a:off x="4419600" y="2068442"/>
              <a:ext cx="304800" cy="1588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 flipH="1" flipV="1">
              <a:off x="4425915" y="1300127"/>
              <a:ext cx="293758" cy="1588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Isosceles Triangle 51"/>
            <p:cNvSpPr/>
            <p:nvPr/>
          </p:nvSpPr>
          <p:spPr>
            <a:xfrm>
              <a:off x="6705600" y="2971800"/>
              <a:ext cx="609600" cy="28956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/>
            <p:cNvSpPr/>
            <p:nvPr/>
          </p:nvSpPr>
          <p:spPr>
            <a:xfrm>
              <a:off x="7696200" y="2971800"/>
              <a:ext cx="609600" cy="28956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5400000" flipH="1" flipV="1">
              <a:off x="6858794" y="2818606"/>
              <a:ext cx="304800" cy="1588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7849394" y="2818606"/>
              <a:ext cx="304800" cy="1588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153400" cy="954107"/>
          </a:xfrm>
        </p:spPr>
        <p:txBody>
          <a:bodyPr/>
          <a:lstStyle/>
          <a:p>
            <a:r>
              <a:rPr lang="en-US" sz="2800" dirty="0" smtClean="0"/>
              <a:t>Solution involves many levels of the “stack”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581400" y="1333500"/>
            <a:ext cx="1752600" cy="381000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80000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Application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581400" y="1714500"/>
            <a:ext cx="1752600" cy="381000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80000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Algorithm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581400" y="2095500"/>
            <a:ext cx="17526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80000"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Prog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System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581400" y="2476500"/>
            <a:ext cx="1752600" cy="3810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80000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Compiler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581400" y="2857500"/>
            <a:ext cx="1752600" cy="381000"/>
          </a:xfrm>
          <a:prstGeom prst="roundRect">
            <a:avLst/>
          </a:prstGeom>
          <a:solidFill>
            <a:srgbClr val="BAE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80000"/>
              <a:tabLst/>
            </a:pPr>
            <a:r>
              <a:rPr lang="en-US" b="1" dirty="0" smtClean="0">
                <a:latin typeface="Arial" charset="0"/>
              </a:rPr>
              <a:t>ISA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581400" y="3238500"/>
            <a:ext cx="1752600" cy="38100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80000"/>
              <a:tabLst/>
            </a:pPr>
            <a:r>
              <a:rPr lang="en-US" b="1" dirty="0" err="1" smtClean="0">
                <a:latin typeface="Arial" charset="0"/>
              </a:rPr>
              <a:t>uArch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581400" y="3619500"/>
            <a:ext cx="1752600" cy="381000"/>
          </a:xfrm>
          <a:prstGeom prst="round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80000"/>
              <a:tabLst/>
            </a:pPr>
            <a:r>
              <a:rPr lang="en-US" b="1" dirty="0" smtClean="0">
                <a:latin typeface="Arial" charset="0"/>
              </a:rPr>
              <a:t>Design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581400" y="4000500"/>
            <a:ext cx="1752600" cy="381000"/>
          </a:xfrm>
          <a:prstGeom prst="round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80000"/>
              <a:tabLst/>
            </a:pPr>
            <a:r>
              <a:rPr lang="en-US" b="1" dirty="0" smtClean="0">
                <a:latin typeface="Arial" charset="0"/>
              </a:rPr>
              <a:t>Circuits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581400" y="4381500"/>
            <a:ext cx="1752600" cy="381000"/>
          </a:xfrm>
          <a:prstGeom prst="round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80000"/>
              <a:tabLst/>
            </a:pPr>
            <a:r>
              <a:rPr lang="en-US" b="1" dirty="0" smtClean="0">
                <a:latin typeface="Arial" charset="0"/>
              </a:rPr>
              <a:t>Process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>
            <a:off x="1791494" y="3047206"/>
            <a:ext cx="2667000" cy="1588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5601494" y="3429000"/>
            <a:ext cx="532606" cy="794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096000" y="3314700"/>
            <a:ext cx="2743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Too constrained to innovate within one layer</a:t>
            </a:r>
            <a:endParaRPr lang="en-US" dirty="0"/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3400" y="342900"/>
            <a:ext cx="4953000" cy="4793226"/>
            <a:chOff x="1752600" y="430161"/>
            <a:chExt cx="4953000" cy="4793226"/>
          </a:xfrm>
        </p:grpSpPr>
        <p:pic>
          <p:nvPicPr>
            <p:cNvPr id="121858" name="Picture 2" descr="http://www.fengshuihelp.com/Images/yin_yang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430161"/>
              <a:ext cx="4953000" cy="479322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</p:pic>
        <p:sp>
          <p:nvSpPr>
            <p:cNvPr id="3" name="TextBox 2"/>
            <p:cNvSpPr txBox="1"/>
            <p:nvPr/>
          </p:nvSpPr>
          <p:spPr>
            <a:xfrm>
              <a:off x="2209800" y="2781300"/>
              <a:ext cx="18004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Industry</a:t>
              </a:r>
              <a:endParaRPr lang="en-US" sz="32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19600" y="2095500"/>
              <a:ext cx="20072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Academe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2" descr="http://img.wallpaperstock.net:81/duck-mid-flight-wallpapers_13762_2560x1600.jpg"/>
          <p:cNvPicPr>
            <a:picLocks noChangeAspect="1" noChangeArrowheads="1"/>
          </p:cNvPicPr>
          <p:nvPr/>
        </p:nvPicPr>
        <p:blipFill>
          <a:blip r:embed="rId4" cstate="print"/>
          <a:srcRect l="38931" t="11603" r="10687" b="33435"/>
          <a:stretch>
            <a:fillRect/>
          </a:stretch>
        </p:blipFill>
        <p:spPr bwMode="auto">
          <a:xfrm>
            <a:off x="5791200" y="342900"/>
            <a:ext cx="3017520" cy="2057400"/>
          </a:xfrm>
          <a:prstGeom prst="rect">
            <a:avLst/>
          </a:prstGeom>
          <a:noFill/>
        </p:spPr>
      </p:pic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5257800" y="4229100"/>
          <a:ext cx="3673475" cy="1200150"/>
        </p:xfrm>
        <a:graphic>
          <a:graphicData uri="http://schemas.openxmlformats.org/presentationml/2006/ole">
            <p:oleObj spid="_x0000_s121859" name="Equation" r:id="rId5" imgW="1206500" imgH="393700" progId="Equation.3">
              <p:embed/>
            </p:oleObj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096000" y="2095500"/>
            <a:ext cx="2438400" cy="2235200"/>
            <a:chOff x="914400" y="952500"/>
            <a:chExt cx="5562600" cy="4495800"/>
          </a:xfrm>
        </p:grpSpPr>
        <p:sp>
          <p:nvSpPr>
            <p:cNvPr id="9" name="Oval 8"/>
            <p:cNvSpPr/>
            <p:nvPr/>
          </p:nvSpPr>
          <p:spPr bwMode="auto">
            <a:xfrm>
              <a:off x="2895600" y="3238500"/>
              <a:ext cx="1143000" cy="914400"/>
            </a:xfrm>
            <a:prstGeom prst="ellipse">
              <a:avLst/>
            </a:prstGeom>
            <a:solidFill>
              <a:srgbClr val="BAE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tabLst/>
              </a:pPr>
              <a:r>
                <a:rPr lang="en-US" sz="800" b="1" dirty="0" err="1" smtClean="0">
                  <a:latin typeface="Arial" charset="0"/>
                </a:rPr>
                <a:t>uArch</a:t>
              </a:r>
              <a:r>
                <a:rPr lang="en-US" sz="800" b="1" dirty="0" smtClean="0">
                  <a:latin typeface="Arial" charset="0"/>
                </a:rPr>
                <a:t>  Idea</a:t>
              </a:r>
              <a:endPara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895600" y="4533900"/>
              <a:ext cx="1143000" cy="9144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tabLst/>
              </a:pPr>
              <a:r>
                <a:rPr lang="en-US" sz="800" b="1" dirty="0" smtClean="0">
                  <a:latin typeface="Arial" charset="0"/>
                </a:rPr>
                <a:t>Other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tabLst/>
              </a:pPr>
              <a:r>
                <a:rPr kumimoji="0" lang="en-US" sz="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uArch</a:t>
              </a:r>
              <a:endPara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Arrow Connector 10"/>
            <p:cNvCxnSpPr>
              <a:stCxn id="10" idx="0"/>
              <a:endCxn id="9" idx="4"/>
            </p:cNvCxnSpPr>
            <p:nvPr/>
          </p:nvCxnSpPr>
          <p:spPr bwMode="auto">
            <a:xfrm rot="5400000" flipH="1" flipV="1">
              <a:off x="3276600" y="4343400"/>
              <a:ext cx="3810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Oval 11"/>
            <p:cNvSpPr/>
            <p:nvPr/>
          </p:nvSpPr>
          <p:spPr bwMode="auto">
            <a:xfrm>
              <a:off x="914400" y="3390900"/>
              <a:ext cx="1143000" cy="9144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tabLst/>
              </a:pPr>
              <a:r>
                <a:rPr lang="en-US" sz="800" b="1" dirty="0" smtClean="0">
                  <a:latin typeface="Arial" charset="0"/>
                </a:rPr>
                <a:t>ISA</a:t>
              </a:r>
              <a:endPara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Arrow Connector 12"/>
            <p:cNvCxnSpPr>
              <a:stCxn id="12" idx="6"/>
              <a:endCxn id="9" idx="2"/>
            </p:cNvCxnSpPr>
            <p:nvPr/>
          </p:nvCxnSpPr>
          <p:spPr bwMode="auto">
            <a:xfrm flipV="1">
              <a:off x="2057400" y="3695700"/>
              <a:ext cx="838200" cy="1524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>
              <a:stCxn id="12" idx="7"/>
              <a:endCxn id="16" idx="3"/>
            </p:cNvCxnSpPr>
            <p:nvPr/>
          </p:nvCxnSpPr>
          <p:spPr bwMode="auto">
            <a:xfrm rot="5400000" flipH="1" flipV="1">
              <a:off x="2060107" y="2553493"/>
              <a:ext cx="801222" cy="114141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12" idx="5"/>
              <a:endCxn id="10" idx="1"/>
            </p:cNvCxnSpPr>
            <p:nvPr/>
          </p:nvCxnSpPr>
          <p:spPr bwMode="auto">
            <a:xfrm rot="16200000" flipH="1">
              <a:off x="2228289" y="3833111"/>
              <a:ext cx="496422" cy="117297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Oval 15"/>
            <p:cNvSpPr/>
            <p:nvPr/>
          </p:nvSpPr>
          <p:spPr bwMode="auto">
            <a:xfrm>
              <a:off x="2819400" y="1943100"/>
              <a:ext cx="1447800" cy="914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tabLst/>
              </a:pPr>
              <a:r>
                <a:rPr lang="en-US" sz="800" b="1" dirty="0" smtClean="0">
                  <a:latin typeface="Arial" charset="0"/>
                </a:rPr>
                <a:t>Compiler</a:t>
              </a:r>
              <a:endPara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990600" y="952500"/>
              <a:ext cx="2057400" cy="914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tabLst/>
              </a:pPr>
              <a:r>
                <a:rPr lang="en-US" sz="800" b="1" dirty="0" smtClean="0">
                  <a:latin typeface="Arial" charset="0"/>
                </a:rPr>
                <a:t>Benchmarks</a:t>
              </a:r>
              <a:endPara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8" name="Straight Arrow Connector 17"/>
            <p:cNvCxnSpPr>
              <a:stCxn id="9" idx="0"/>
              <a:endCxn id="16" idx="4"/>
            </p:cNvCxnSpPr>
            <p:nvPr/>
          </p:nvCxnSpPr>
          <p:spPr bwMode="auto">
            <a:xfrm rot="5400000" flipH="1" flipV="1">
              <a:off x="3314700" y="3009900"/>
              <a:ext cx="381000" cy="762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17" idx="5"/>
              <a:endCxn id="16" idx="1"/>
            </p:cNvCxnSpPr>
            <p:nvPr/>
          </p:nvCxnSpPr>
          <p:spPr bwMode="auto">
            <a:xfrm rot="16200000" flipH="1">
              <a:off x="2717052" y="1762637"/>
              <a:ext cx="344022" cy="28472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Oval 19"/>
            <p:cNvSpPr/>
            <p:nvPr/>
          </p:nvSpPr>
          <p:spPr bwMode="auto">
            <a:xfrm>
              <a:off x="4724400" y="1790700"/>
              <a:ext cx="1447800" cy="91440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tabLst/>
              </a:pPr>
              <a:r>
                <a:rPr lang="en-US" sz="800" b="1" dirty="0" smtClean="0">
                  <a:latin typeface="Arial" charset="0"/>
                </a:rPr>
                <a:t>Binaries</a:t>
              </a:r>
              <a:endPara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1" name="Straight Arrow Connector 20"/>
            <p:cNvCxnSpPr>
              <a:stCxn id="16" idx="6"/>
              <a:endCxn id="20" idx="2"/>
            </p:cNvCxnSpPr>
            <p:nvPr/>
          </p:nvCxnSpPr>
          <p:spPr bwMode="auto">
            <a:xfrm flipV="1">
              <a:off x="4267200" y="2247900"/>
              <a:ext cx="457200" cy="1524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Oval 21"/>
            <p:cNvSpPr/>
            <p:nvPr/>
          </p:nvSpPr>
          <p:spPr bwMode="auto">
            <a:xfrm>
              <a:off x="4800600" y="3162300"/>
              <a:ext cx="1676400" cy="9144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tabLst/>
              </a:pPr>
              <a:r>
                <a:rPr lang="en-US" sz="800" b="1" dirty="0" smtClean="0">
                  <a:latin typeface="Arial" charset="0"/>
                </a:rPr>
                <a:t>Simulator</a:t>
              </a:r>
              <a:endPara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3" name="Straight Arrow Connector 22"/>
            <p:cNvCxnSpPr>
              <a:stCxn id="20" idx="4"/>
              <a:endCxn id="22" idx="0"/>
            </p:cNvCxnSpPr>
            <p:nvPr/>
          </p:nvCxnSpPr>
          <p:spPr bwMode="auto">
            <a:xfrm rot="16200000" flipH="1">
              <a:off x="5314950" y="2838450"/>
              <a:ext cx="457200" cy="1905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>
              <a:stCxn id="9" idx="6"/>
              <a:endCxn id="22" idx="2"/>
            </p:cNvCxnSpPr>
            <p:nvPr/>
          </p:nvCxnSpPr>
          <p:spPr bwMode="auto">
            <a:xfrm flipV="1">
              <a:off x="4038600" y="3619500"/>
              <a:ext cx="762000" cy="762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>
              <a:stCxn id="10" idx="6"/>
              <a:endCxn id="22" idx="3"/>
            </p:cNvCxnSpPr>
            <p:nvPr/>
          </p:nvCxnSpPr>
          <p:spPr bwMode="auto">
            <a:xfrm flipV="1">
              <a:off x="4038600" y="3942789"/>
              <a:ext cx="1007503" cy="1048311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168.jpg"/>
          <p:cNvPicPr>
            <a:picLocks noChangeAspect="1"/>
          </p:cNvPicPr>
          <p:nvPr/>
        </p:nvPicPr>
        <p:blipFill>
          <a:blip r:embed="rId2" cstate="print">
            <a:lum bright="-27000"/>
          </a:blip>
          <a:srcRect t="11667" b="4444"/>
          <a:stretch>
            <a:fillRect/>
          </a:stretch>
        </p:blipFill>
        <p:spPr>
          <a:xfrm>
            <a:off x="0" y="0"/>
            <a:ext cx="9144000" cy="5753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888004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Moving the Needle</a:t>
            </a:r>
            <a:br>
              <a:rPr lang="en-US" sz="4000" b="1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Computer Architecture Research 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in Academe and Industry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4305300"/>
            <a:ext cx="6946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Bill Dally</a:t>
            </a:r>
          </a:p>
          <a:p>
            <a:pPr marL="342900" indent="-342900"/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Chief Scientist &amp; Sr. VP of Research, NVIDIA</a:t>
            </a:r>
          </a:p>
          <a:p>
            <a:pPr marL="342900" indent="-342900"/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Bell Professor of Engineering, Stanford University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1811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</a:rPr>
              <a:t>Most ideas fail</a:t>
            </a:r>
          </a:p>
          <a:p>
            <a:endParaRPr lang="en-US" sz="3600" dirty="0" smtClean="0">
              <a:solidFill>
                <a:srgbClr val="BAE600"/>
              </a:solidFill>
              <a:ea typeface="ＭＳ Ｐゴシック" pitchFamily="-110" charset="-128"/>
            </a:endParaRPr>
          </a:p>
          <a:p>
            <a:r>
              <a:rPr lang="en-US" sz="3600" dirty="0" smtClean="0">
                <a:solidFill>
                  <a:srgbClr val="BAE600"/>
                </a:solidFill>
                <a:ea typeface="ＭＳ Ｐゴシック" pitchFamily="-110" charset="-128"/>
              </a:rPr>
              <a:t>So terminate the bad ones quickly</a:t>
            </a:r>
            <a:endParaRPr lang="en-US" sz="3600" dirty="0" smtClean="0">
              <a:solidFill>
                <a:srgbClr val="BAE600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lwaysnewmistakes.files.wordpress.com/2009/07/terminator.jpg"/>
          <p:cNvPicPr>
            <a:picLocks noChangeAspect="1" noChangeArrowheads="1"/>
          </p:cNvPicPr>
          <p:nvPr/>
        </p:nvPicPr>
        <p:blipFill>
          <a:blip r:embed="rId2" cstate="print"/>
          <a:srcRect t="11423" b="10434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11811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0" charset="-128"/>
              </a:rPr>
              <a:t>Most ideas fail</a:t>
            </a:r>
          </a:p>
          <a:p>
            <a:endParaRPr lang="en-US" sz="3600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0" charset="-128"/>
            </a:endParaRPr>
          </a:p>
          <a:p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0" charset="-128"/>
              </a:rPr>
              <a:t>So terminate the bad ones quickly</a:t>
            </a:r>
          </a:p>
          <a:p>
            <a:endParaRPr lang="en-US" sz="3600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0" charset="-128"/>
            </a:endParaRPr>
          </a:p>
          <a:p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0" charset="-128"/>
              </a:rPr>
              <a:t>Be a terminator, not an advocate</a:t>
            </a:r>
            <a:endParaRPr lang="en-US" sz="3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 b="10563"/>
          <a:stretch>
            <a:fillRect/>
          </a:stretch>
        </p:blipFill>
        <p:spPr>
          <a:xfrm>
            <a:off x="4953000" y="304800"/>
            <a:ext cx="3492500" cy="4838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19100"/>
            <a:ext cx="4279900" cy="138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866900"/>
            <a:ext cx="4341756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2197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Dally, “Micro-Optimization of Floating-Point Operations, ASPLOS, 1989, pp 283-289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PPT_Template_Corp_4x3_Claw">
  <a:themeElements>
    <a:clrScheme name="PPT_Template_Corp_4x3_rev1 1">
      <a:dk1>
        <a:srgbClr val="808080"/>
      </a:dk1>
      <a:lt1>
        <a:srgbClr val="FFFFFF"/>
      </a:lt1>
      <a:dk2>
        <a:srgbClr val="000000"/>
      </a:dk2>
      <a:lt2>
        <a:srgbClr val="B9E700"/>
      </a:lt2>
      <a:accent1>
        <a:srgbClr val="33CCCC"/>
      </a:accent1>
      <a:accent2>
        <a:srgbClr val="FF9933"/>
      </a:accent2>
      <a:accent3>
        <a:srgbClr val="AAAAAA"/>
      </a:accent3>
      <a:accent4>
        <a:srgbClr val="DADADA"/>
      </a:accent4>
      <a:accent5>
        <a:srgbClr val="ADE2E2"/>
      </a:accent5>
      <a:accent6>
        <a:srgbClr val="E78A2D"/>
      </a:accent6>
      <a:hlink>
        <a:srgbClr val="99CCFF"/>
      </a:hlink>
      <a:folHlink>
        <a:srgbClr val="0000FF"/>
      </a:folHlink>
    </a:clrScheme>
    <a:fontScheme name="PPT_Template_Corp_4x3_re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Template_Corp_4x3_rev1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PPT_Template_Corp_4x3_rev1">
  <a:themeElements>
    <a:clrScheme name="2_PPT_Template_Corp_4x3_rev1 1">
      <a:dk1>
        <a:srgbClr val="808080"/>
      </a:dk1>
      <a:lt1>
        <a:srgbClr val="FFFFFF"/>
      </a:lt1>
      <a:dk2>
        <a:srgbClr val="000000"/>
      </a:dk2>
      <a:lt2>
        <a:srgbClr val="B9E700"/>
      </a:lt2>
      <a:accent1>
        <a:srgbClr val="33CCCC"/>
      </a:accent1>
      <a:accent2>
        <a:srgbClr val="FF9933"/>
      </a:accent2>
      <a:accent3>
        <a:srgbClr val="AAAAAA"/>
      </a:accent3>
      <a:accent4>
        <a:srgbClr val="DADADA"/>
      </a:accent4>
      <a:accent5>
        <a:srgbClr val="ADE2E2"/>
      </a:accent5>
      <a:accent6>
        <a:srgbClr val="E78A2D"/>
      </a:accent6>
      <a:hlink>
        <a:srgbClr val="99CCFF"/>
      </a:hlink>
      <a:folHlink>
        <a:srgbClr val="0000FF"/>
      </a:folHlink>
    </a:clrScheme>
    <a:fontScheme name="2_PPT_Template_Corp_4x3_re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80000"/>
          <a:buFontTx/>
          <a:buBlip>
            <a:blip xmlns:r="http://schemas.openxmlformats.org/officeDocument/2006/relationships" r:embed="rId1"/>
          </a:buBlip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80000"/>
          <a:buFontTx/>
          <a:buBlip>
            <a:blip xmlns:r="http://schemas.openxmlformats.org/officeDocument/2006/relationships" r:embed="rId1"/>
          </a:buBlip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PT_Template_Corp_4x3_rev1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PT_Template_Corp_4x3_rev1">
  <a:themeElements>
    <a:clrScheme name="1_PPT_Template_Corp_4x3_rev1 1">
      <a:dk1>
        <a:srgbClr val="808080"/>
      </a:dk1>
      <a:lt1>
        <a:srgbClr val="FFFFFF"/>
      </a:lt1>
      <a:dk2>
        <a:srgbClr val="000000"/>
      </a:dk2>
      <a:lt2>
        <a:srgbClr val="B9E700"/>
      </a:lt2>
      <a:accent1>
        <a:srgbClr val="33CCCC"/>
      </a:accent1>
      <a:accent2>
        <a:srgbClr val="FF9933"/>
      </a:accent2>
      <a:accent3>
        <a:srgbClr val="AAAAAA"/>
      </a:accent3>
      <a:accent4>
        <a:srgbClr val="DADADA"/>
      </a:accent4>
      <a:accent5>
        <a:srgbClr val="ADE2E2"/>
      </a:accent5>
      <a:accent6>
        <a:srgbClr val="E78A2D"/>
      </a:accent6>
      <a:hlink>
        <a:srgbClr val="99CCFF"/>
      </a:hlink>
      <a:folHlink>
        <a:srgbClr val="0000FF"/>
      </a:folHlink>
    </a:clrScheme>
    <a:fontScheme name="1_PPT_Template_Corp_4x3_re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80000"/>
          <a:buFontTx/>
          <a:buBlip>
            <a:blip xmlns:r="http://schemas.openxmlformats.org/officeDocument/2006/relationships" r:embed="rId1"/>
          </a:buBlip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80000"/>
          <a:buFontTx/>
          <a:buBlip>
            <a:blip xmlns:r="http://schemas.openxmlformats.org/officeDocument/2006/relationships" r:embed="rId1"/>
          </a:buBlip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PT_Template_Corp_4x3_rev1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9416</TotalTime>
  <Words>1134</Words>
  <Application>Microsoft Macintosh PowerPoint</Application>
  <PresentationFormat>On-screen Show (16:10)</PresentationFormat>
  <Paragraphs>405</Paragraphs>
  <Slides>64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PPT_Template_Corp_4x3_Claw</vt:lpstr>
      <vt:lpstr>6_PPT_Template_Corp_4x3_rev1</vt:lpstr>
      <vt:lpstr>1_PPT_Template_Corp_4x3_rev1</vt:lpstr>
      <vt:lpstr>Clip</vt:lpstr>
      <vt:lpstr>Equation</vt:lpstr>
      <vt:lpstr>Slide 1</vt:lpstr>
      <vt:lpstr>Outline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Timeline for some ideas</vt:lpstr>
      <vt:lpstr>The Performance Equation</vt:lpstr>
      <vt:lpstr>The Research Formula</vt:lpstr>
      <vt:lpstr>Slide 20</vt:lpstr>
      <vt:lpstr>Slide 21</vt:lpstr>
      <vt:lpstr>Slide 22</vt:lpstr>
      <vt:lpstr>Real and Artificial Constraints</vt:lpstr>
      <vt:lpstr>Constraining Infrastructure</vt:lpstr>
      <vt:lpstr>Constraining Infrastructure</vt:lpstr>
      <vt:lpstr>Constraining Infrastructure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Example: ELM</vt:lpstr>
      <vt:lpstr>Slide 38</vt:lpstr>
      <vt:lpstr>ELM Infrastructure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J-Machine</vt:lpstr>
      <vt:lpstr>Cray T3D</vt:lpstr>
      <vt:lpstr>Best Practices for Academics</vt:lpstr>
      <vt:lpstr>Best Practices for Industry</vt:lpstr>
      <vt:lpstr>A Partnership</vt:lpstr>
      <vt:lpstr>Slide 53</vt:lpstr>
      <vt:lpstr>Slide 54</vt:lpstr>
      <vt:lpstr>Startup Pros/Cons</vt:lpstr>
      <vt:lpstr>Example: SPI</vt:lpstr>
      <vt:lpstr>Slide 57</vt:lpstr>
      <vt:lpstr>Slide 58</vt:lpstr>
      <vt:lpstr>Slide 59</vt:lpstr>
      <vt:lpstr>The future of computer architecture</vt:lpstr>
      <vt:lpstr>Energy-Efficient Architecture Abstracting Locality</vt:lpstr>
      <vt:lpstr>Solution involves many levels of the “stack”</vt:lpstr>
      <vt:lpstr>Slide 63</vt:lpstr>
      <vt:lpstr>Slide 64</vt:lpstr>
    </vt:vector>
  </TitlesOfParts>
  <Company>NVIDIA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the Needle</dc:title>
  <dc:subject>ISCA 2010 Keynote</dc:subject>
  <dc:creator>Bill Dally</dc:creator>
  <cp:lastModifiedBy>William Dally</cp:lastModifiedBy>
  <cp:revision>326</cp:revision>
  <dcterms:created xsi:type="dcterms:W3CDTF">2010-06-20T09:53:40Z</dcterms:created>
  <dcterms:modified xsi:type="dcterms:W3CDTF">2010-06-21T06:31:03Z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-215353613</vt:i4>
  </property>
  <property fmtid="{D5CDD505-2E9C-101B-9397-08002B2CF9AE}" pid="3" name="_NewReviewCycle">
    <vt:lpwstr/>
  </property>
  <property fmtid="{D5CDD505-2E9C-101B-9397-08002B2CF9AE}" pid="4" name="_EmailSubject">
    <vt:lpwstr>Slides</vt:lpwstr>
  </property>
  <property fmtid="{D5CDD505-2E9C-101B-9397-08002B2CF9AE}" pid="5" name="_AuthorEmail">
    <vt:lpwstr>bdally@nvidia.com</vt:lpwstr>
  </property>
  <property fmtid="{D5CDD505-2E9C-101B-9397-08002B2CF9AE}" pid="6" name="_AuthorEmailDisplayName">
    <vt:lpwstr>Bill Dally</vt:lpwstr>
  </property>
</Properties>
</file>