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893" r:id="rId2"/>
    <p:sldId id="994" r:id="rId3"/>
    <p:sldId id="995" r:id="rId4"/>
    <p:sldId id="996" r:id="rId5"/>
    <p:sldId id="997" r:id="rId6"/>
    <p:sldId id="916" r:id="rId7"/>
    <p:sldId id="998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yo Oguntebi" initials="" lastIdx="2" clrIdx="0"/>
  <p:cmAuthor id="1" name="Christos Kozyrakis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rgbClr val="FF0000"/>
    </p:penClr>
  </p:showPr>
  <p:clrMru>
    <a:srgbClr val="009900"/>
    <a:srgbClr val="FF9999"/>
    <a:srgbClr val="8F0000"/>
    <a:srgbClr val="FFFFCC"/>
    <a:srgbClr val="FF9900"/>
    <a:srgbClr val="FFFF99"/>
    <a:srgbClr val="777777"/>
    <a:srgbClr val="5F5F5F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5" autoAdjust="0"/>
    <p:restoredTop sz="90415" autoAdjust="0"/>
  </p:normalViewPr>
  <p:slideViewPr>
    <p:cSldViewPr snapToGrid="0" snapToObjects="1">
      <p:cViewPr varScale="1">
        <p:scale>
          <a:sx n="68" d="100"/>
          <a:sy n="68" d="100"/>
        </p:scale>
        <p:origin x="-108" y="-252"/>
      </p:cViewPr>
      <p:guideLst>
        <p:guide orient="horz" pos="2155"/>
        <p:guide pos="2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35" d="100"/>
          <a:sy n="35" d="100"/>
        </p:scale>
        <p:origin x="-1458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.host\Shared%20Folders\My%20Desktop\prf_enrgy_area_summary%20-%20christ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'Sheet 1'!$O$24</c:f>
              <c:strCache>
                <c:ptCount val="1"/>
                <c:pt idx="0">
                  <c:v>Performance</c:v>
                </c:pt>
              </c:strCache>
            </c:strRef>
          </c:tx>
          <c:spPr>
            <a:ln w="50800"/>
          </c:spPr>
          <c:cat>
            <c:strRef>
              <c:f>'Sheet 1'!$N$25:$N$29</c:f>
              <c:strCache>
                <c:ptCount val="5"/>
                <c:pt idx="0">
                  <c:v>4 cores</c:v>
                </c:pt>
                <c:pt idx="1">
                  <c:v>+ ILP</c:v>
                </c:pt>
                <c:pt idx="2">
                  <c:v>+ SIMD</c:v>
                </c:pt>
                <c:pt idx="3">
                  <c:v>+ custom inst</c:v>
                </c:pt>
                <c:pt idx="4">
                  <c:v>ASIC</c:v>
                </c:pt>
              </c:strCache>
            </c:strRef>
          </c:cat>
          <c:val>
            <c:numRef>
              <c:f>'Sheet 1'!$O$25:$O$29</c:f>
              <c:numCache>
                <c:formatCode>General</c:formatCode>
                <c:ptCount val="5"/>
                <c:pt idx="0">
                  <c:v>1</c:v>
                </c:pt>
                <c:pt idx="1">
                  <c:v>1.2918680991757878</c:v>
                </c:pt>
                <c:pt idx="2">
                  <c:v>9.4608843613970848</c:v>
                </c:pt>
                <c:pt idx="3">
                  <c:v>525.43149999999787</c:v>
                </c:pt>
                <c:pt idx="4">
                  <c:v>525.43149999999787</c:v>
                </c:pt>
              </c:numCache>
            </c:numRef>
          </c:val>
        </c:ser>
        <c:ser>
          <c:idx val="1"/>
          <c:order val="1"/>
          <c:tx>
            <c:strRef>
              <c:f>'Sheet 1'!$P$24</c:f>
              <c:strCache>
                <c:ptCount val="1"/>
                <c:pt idx="0">
                  <c:v>Energy Savings</c:v>
                </c:pt>
              </c:strCache>
            </c:strRef>
          </c:tx>
          <c:spPr>
            <a:ln w="50800"/>
          </c:spPr>
          <c:cat>
            <c:strRef>
              <c:f>'Sheet 1'!$N$25:$N$29</c:f>
              <c:strCache>
                <c:ptCount val="5"/>
                <c:pt idx="0">
                  <c:v>4 cores</c:v>
                </c:pt>
                <c:pt idx="1">
                  <c:v>+ ILP</c:v>
                </c:pt>
                <c:pt idx="2">
                  <c:v>+ SIMD</c:v>
                </c:pt>
                <c:pt idx="3">
                  <c:v>+ custom inst</c:v>
                </c:pt>
                <c:pt idx="4">
                  <c:v>ASIC</c:v>
                </c:pt>
              </c:strCache>
            </c:strRef>
          </c:cat>
          <c:val>
            <c:numRef>
              <c:f>'Sheet 1'!$P$25:$P$29</c:f>
              <c:numCache>
                <c:formatCode>General</c:formatCode>
                <c:ptCount val="5"/>
                <c:pt idx="0">
                  <c:v>1</c:v>
                </c:pt>
                <c:pt idx="1">
                  <c:v>1.2175894967939198</c:v>
                </c:pt>
                <c:pt idx="2">
                  <c:v>7.3315095959165824</c:v>
                </c:pt>
                <c:pt idx="3">
                  <c:v>232.38068535825587</c:v>
                </c:pt>
                <c:pt idx="4">
                  <c:v>546.47765567765805</c:v>
                </c:pt>
              </c:numCache>
            </c:numRef>
          </c:val>
        </c:ser>
        <c:marker val="1"/>
        <c:axId val="34572928"/>
        <c:axId val="34611584"/>
      </c:lineChart>
      <c:catAx>
        <c:axId val="34572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34611584"/>
        <c:crosses val="autoZero"/>
        <c:auto val="1"/>
        <c:lblAlgn val="ctr"/>
        <c:lblOffset val="100"/>
      </c:catAx>
      <c:valAx>
        <c:axId val="34611584"/>
        <c:scaling>
          <c:logBase val="10"/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34572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7595652028483788"/>
          <c:y val="7.3206368032638913E-2"/>
          <c:w val="0.43065335287220502"/>
          <c:h val="0.21221274424030348"/>
        </c:manualLayout>
      </c:layout>
      <c:overlay val="1"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8DDFAC8-40FF-49E4-933E-80A5C7C65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61FC04C4-0850-4239-A56D-4E17A246F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59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B223178-D5EC-4D41-898B-54E1BDD4E177}" type="slidenum">
              <a:rPr lang="en-US" sz="1300"/>
              <a:pPr algn="r" defTabSz="966788"/>
              <a:t>4</a:t>
            </a:fld>
            <a:endParaRPr 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blackWhite">
          <a:xfrm>
            <a:off x="381000" y="457200"/>
            <a:ext cx="8397875" cy="5562600"/>
          </a:xfrm>
          <a:prstGeom prst="rect">
            <a:avLst/>
          </a:prstGeom>
          <a:solidFill>
            <a:schemeClr val="bg1"/>
          </a:solidFill>
          <a:ln w="50800">
            <a:solidFill>
              <a:srgbClr val="8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2438" y="533400"/>
            <a:ext cx="8229600" cy="5410200"/>
          </a:xfrm>
          <a:prstGeom prst="rect">
            <a:avLst/>
          </a:prstGeom>
          <a:noFill/>
          <a:ln w="9525">
            <a:solidFill>
              <a:srgbClr val="82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14400" y="3762375"/>
            <a:ext cx="73152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36575" y="6248400"/>
            <a:ext cx="2054225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251200" y="6248400"/>
            <a:ext cx="2887663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/>
              <a:t>TM Hardware – December 2007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88150" y="6257925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1AF101D8-661F-4622-861C-59E295740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81000"/>
            <a:ext cx="20764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769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5240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6200" y="152400"/>
            <a:ext cx="8991600" cy="6629400"/>
          </a:xfrm>
          <a:prstGeom prst="rect">
            <a:avLst/>
          </a:prstGeom>
          <a:solidFill>
            <a:schemeClr val="bg1"/>
          </a:solidFill>
          <a:ln w="44450">
            <a:solidFill>
              <a:srgbClr val="8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blackWhite">
          <a:xfrm>
            <a:off x="157163" y="239713"/>
            <a:ext cx="8828087" cy="6435725"/>
          </a:xfrm>
          <a:prstGeom prst="rect">
            <a:avLst/>
          </a:prstGeom>
          <a:solidFill>
            <a:schemeClr val="bg1"/>
          </a:solidFill>
          <a:ln w="9525">
            <a:solidFill>
              <a:srgbClr val="82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392113" y="1371600"/>
            <a:ext cx="8439150" cy="0"/>
          </a:xfrm>
          <a:prstGeom prst="line">
            <a:avLst/>
          </a:prstGeom>
          <a:noFill/>
          <a:ln w="19050">
            <a:solidFill>
              <a:srgbClr val="AC00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557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</a:t>
            </a:r>
            <a:r>
              <a:rPr lang="en-US" dirty="0" smtClean="0"/>
              <a:t>style               </a:t>
            </a:r>
            <a:endParaRPr lang="en-US" dirty="0"/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53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 descr="SU_BlockStree_2colo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023225" y="381000"/>
            <a:ext cx="8985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8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/>
          <a:ea typeface="+mj-ea"/>
          <a:cs typeface="Calibri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8F0000"/>
          </a:solidFill>
          <a:latin typeface="Calibri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8F0000"/>
          </a:solidFill>
          <a:latin typeface="Calibri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8F0000"/>
          </a:solidFill>
          <a:latin typeface="Calibri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8F0000"/>
          </a:solidFill>
          <a:latin typeface="Calibri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FFFFCC"/>
          </a:solidFill>
          <a:latin typeface="Arial Rounded MT Bold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FFFFCC"/>
          </a:solidFill>
          <a:latin typeface="Arial Rounded MT Bold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FFFFCC"/>
          </a:solidFill>
          <a:latin typeface="Arial Rounded MT Bold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FFFFCC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rgbClr val="8F0000"/>
          </a:solidFill>
          <a:latin typeface="Calibri"/>
          <a:ea typeface="+mn-ea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Calibri"/>
          <a:ea typeface="ＭＳ Ｐゴシック" charset="-128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Calibri"/>
          <a:ea typeface="ＭＳ Ｐゴシック" charset="-128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rgbClr val="C0C0C0"/>
          </a:solidFill>
          <a:latin typeface="Calibri"/>
          <a:ea typeface="ＭＳ Ｐゴシック" charset="-128"/>
          <a:cs typeface="Calibri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rgbClr val="B2B2B2"/>
          </a:solidFill>
          <a:latin typeface="Calibri"/>
          <a:ea typeface="ＭＳ Ｐゴシック" charset="-128"/>
          <a:cs typeface="Calibri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rgbClr val="B2B2B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rgbClr val="B2B2B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rgbClr val="B2B2B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rgbClr val="B2B2B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01700" y="838200"/>
            <a:ext cx="7442200" cy="27432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3600"/>
              </a:spcAft>
            </a:pPr>
            <a:r>
              <a:rPr lang="el-GR" sz="4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Η Μικροαρχιτεκτονική Πέθανε.</a:t>
            </a:r>
            <a:r>
              <a:rPr lang="el-GR"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el-GR"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el-GR"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</a:t>
            </a:r>
            <a:br>
              <a:rPr lang="el-GR"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el-GR" sz="4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Ζήτω η Μικροαρχιτεκτονική!</a:t>
            </a:r>
            <a:r>
              <a:rPr lang="el-GR"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el-GR"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el-GR"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endParaRPr lang="en-US" sz="100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5362" name="Subtitle 4"/>
          <p:cNvSpPr>
            <a:spLocks noGrp="1"/>
          </p:cNvSpPr>
          <p:nvPr>
            <p:ph type="subTitle" idx="1"/>
          </p:nvPr>
        </p:nvSpPr>
        <p:spPr>
          <a:xfrm>
            <a:off x="901700" y="4064000"/>
            <a:ext cx="7289800" cy="1543050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Christos Kozyrakis</a:t>
            </a:r>
            <a:endParaRPr lang="en-US" sz="200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24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Stanford University</a:t>
            </a:r>
          </a:p>
          <a:p>
            <a:endParaRPr lang="en-US" sz="240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24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http://csl.stanford.edu/~christos</a:t>
            </a:r>
          </a:p>
          <a:p>
            <a:endParaRPr lang="en-US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5363" name="Picture 7" descr="SU_BlockStree_2col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96900"/>
            <a:ext cx="8985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1689100" y="6286500"/>
            <a:ext cx="5626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>
                <a:latin typeface="Calibri" pitchFamily="34" charset="0"/>
              </a:rPr>
              <a:t>Panel at ISCA – June 2010</a:t>
            </a:r>
          </a:p>
        </p:txBody>
      </p:sp>
      <p:pic>
        <p:nvPicPr>
          <p:cNvPr id="15365" name="Picture 8" descr="pp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100" y="628650"/>
            <a:ext cx="2286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2603500" y="1238250"/>
            <a:ext cx="5168900" cy="512763"/>
          </a:xfrm>
          <a:prstGeom prst="wedgeRoundRectCallout">
            <a:avLst>
              <a:gd name="adj1" fmla="val 921"/>
              <a:gd name="adj2" fmla="val 139472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200" b="1">
                <a:effectLst>
                  <a:outerShdw blurRad="38100" dist="38100" dir="2700000" algn="tl">
                    <a:srgbClr val="FFFFFF"/>
                  </a:outerShdw>
                </a:effectLst>
              </a:rPr>
              <a:t>EU-required translation to Greek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What is Microarchicture? </a:t>
            </a:r>
          </a:p>
        </p:txBody>
      </p:sp>
      <p:sp>
        <p:nvSpPr>
          <p:cNvPr id="16386" name="Text Box 31"/>
          <p:cNvSpPr txBox="1">
            <a:spLocks noChangeArrowheads="1"/>
          </p:cNvSpPr>
          <p:nvPr/>
        </p:nvSpPr>
        <p:spPr bwMode="auto">
          <a:xfrm>
            <a:off x="2849563" y="4965700"/>
            <a:ext cx="3460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Calibri" pitchFamily="34" charset="0"/>
              </a:rPr>
              <a:t>Microarchitecture</a:t>
            </a:r>
          </a:p>
        </p:txBody>
      </p:sp>
      <p:sp>
        <p:nvSpPr>
          <p:cNvPr id="105504" name="Text Box 32"/>
          <p:cNvSpPr txBox="1">
            <a:spLocks noChangeArrowheads="1"/>
          </p:cNvSpPr>
          <p:nvPr/>
        </p:nvSpPr>
        <p:spPr bwMode="auto">
          <a:xfrm>
            <a:off x="681038" y="3155950"/>
            <a:ext cx="30813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Calibri" pitchFamily="34" charset="0"/>
              </a:rPr>
              <a:t>Architecture</a:t>
            </a:r>
          </a:p>
        </p:txBody>
      </p:sp>
      <p:sp>
        <p:nvSpPr>
          <p:cNvPr id="105505" name="Text Box 33"/>
          <p:cNvSpPr txBox="1">
            <a:spLocks noChangeArrowheads="1"/>
          </p:cNvSpPr>
          <p:nvPr/>
        </p:nvSpPr>
        <p:spPr bwMode="auto">
          <a:xfrm>
            <a:off x="4819650" y="3155950"/>
            <a:ext cx="3081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Calibri" pitchFamily="34" charset="0"/>
              </a:rPr>
              <a:t>Design</a:t>
            </a:r>
          </a:p>
        </p:txBody>
      </p:sp>
      <p:sp>
        <p:nvSpPr>
          <p:cNvPr id="105506" name="AutoShape 34"/>
          <p:cNvSpPr>
            <a:spLocks noChangeArrowheads="1"/>
          </p:cNvSpPr>
          <p:nvPr/>
        </p:nvSpPr>
        <p:spPr bwMode="auto">
          <a:xfrm rot="-5400000">
            <a:off x="4291012" y="2533651"/>
            <a:ext cx="455613" cy="1947862"/>
          </a:xfrm>
          <a:prstGeom prst="upDownArrow">
            <a:avLst>
              <a:gd name="adj1" fmla="val 50000"/>
              <a:gd name="adj2" fmla="val 8550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5508" name="AutoShape 36"/>
          <p:cNvSpPr>
            <a:spLocks noChangeArrowheads="1"/>
          </p:cNvSpPr>
          <p:nvPr/>
        </p:nvSpPr>
        <p:spPr bwMode="auto">
          <a:xfrm rot="3032793">
            <a:off x="5457825" y="3416300"/>
            <a:ext cx="455613" cy="1731963"/>
          </a:xfrm>
          <a:prstGeom prst="upDownArrow">
            <a:avLst>
              <a:gd name="adj1" fmla="val 50000"/>
              <a:gd name="adj2" fmla="val 76028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5509" name="AutoShape 37"/>
          <p:cNvSpPr>
            <a:spLocks noChangeArrowheads="1"/>
          </p:cNvSpPr>
          <p:nvPr/>
        </p:nvSpPr>
        <p:spPr bwMode="auto">
          <a:xfrm rot="18567207" flipH="1">
            <a:off x="3221037" y="3416301"/>
            <a:ext cx="455613" cy="1731962"/>
          </a:xfrm>
          <a:prstGeom prst="upDownArrow">
            <a:avLst>
              <a:gd name="adj1" fmla="val 50000"/>
              <a:gd name="adj2" fmla="val 76028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5510" name="AutoShape 38"/>
          <p:cNvSpPr>
            <a:spLocks noChangeArrowheads="1"/>
          </p:cNvSpPr>
          <p:nvPr/>
        </p:nvSpPr>
        <p:spPr bwMode="auto">
          <a:xfrm>
            <a:off x="5492750" y="1712913"/>
            <a:ext cx="3257550" cy="1025525"/>
          </a:xfrm>
          <a:prstGeom prst="wedgeRoundRectCallout">
            <a:avLst>
              <a:gd name="adj1" fmla="val -32505"/>
              <a:gd name="adj2" fmla="val 92722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/>
              <a:t>Energy, manufacturability, reliability, new memory &amp; communication  tech, …</a:t>
            </a:r>
          </a:p>
        </p:txBody>
      </p:sp>
      <p:sp>
        <p:nvSpPr>
          <p:cNvPr id="2" name="AutoShape 38"/>
          <p:cNvSpPr>
            <a:spLocks noChangeArrowheads="1"/>
          </p:cNvSpPr>
          <p:nvPr/>
        </p:nvSpPr>
        <p:spPr bwMode="auto">
          <a:xfrm>
            <a:off x="461963" y="1712913"/>
            <a:ext cx="4656137" cy="1025525"/>
          </a:xfrm>
          <a:prstGeom prst="wedgeRoundRectCallout">
            <a:avLst>
              <a:gd name="adj1" fmla="val -7486"/>
              <a:gd name="adj2" fmla="val 98917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/>
              <a:t>New apps (physics, graphics, AI/ML,…), </a:t>
            </a:r>
          </a:p>
          <a:p>
            <a:pPr algn="ctr"/>
            <a:r>
              <a:rPr lang="en-US"/>
              <a:t>new use cases (mobile, cloud, …),, security, parallelism, programmability, … </a:t>
            </a:r>
          </a:p>
        </p:txBody>
      </p:sp>
      <p:sp>
        <p:nvSpPr>
          <p:cNvPr id="4" name="AutoShape 38"/>
          <p:cNvSpPr>
            <a:spLocks noChangeArrowheads="1"/>
          </p:cNvSpPr>
          <p:nvPr/>
        </p:nvSpPr>
        <p:spPr bwMode="auto">
          <a:xfrm>
            <a:off x="2582863" y="5969000"/>
            <a:ext cx="5318125" cy="419100"/>
          </a:xfrm>
          <a:prstGeom prst="wedgeRoundRectCallout">
            <a:avLst>
              <a:gd name="adj1" fmla="val -1343"/>
              <a:gd name="adj2" fmla="val -171593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/>
              <a:t>Pipelining, branch prediction, OOO logic,… </a:t>
            </a:r>
          </a:p>
        </p:txBody>
      </p:sp>
      <p:sp>
        <p:nvSpPr>
          <p:cNvPr id="5" name="AutoShape 38"/>
          <p:cNvSpPr>
            <a:spLocks noChangeArrowheads="1"/>
          </p:cNvSpPr>
          <p:nvPr/>
        </p:nvSpPr>
        <p:spPr bwMode="auto">
          <a:xfrm>
            <a:off x="461963" y="5969000"/>
            <a:ext cx="7958137" cy="609600"/>
          </a:xfrm>
          <a:prstGeom prst="wedgeRoundRectCallout">
            <a:avLst>
              <a:gd name="adj1" fmla="val 8028"/>
              <a:gd name="adj2" fmla="val -131250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/>
              <a:t>Will change radically along with arch &amp; design!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4" grpId="0"/>
      <p:bldP spid="105505" grpId="0"/>
      <p:bldP spid="105506" grpId="0" animBg="1"/>
      <p:bldP spid="105508" grpId="0" animBg="1"/>
      <p:bldP spid="105509" grpId="0" animBg="1"/>
      <p:bldP spid="105510" grpId="0" animBg="1"/>
      <p:bldP spid="2" grpId="0" animBg="1"/>
      <p:bldP spid="4" grpId="0" animBg="1"/>
      <p:bldP spid="4" grpId="1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noFill/>
        </p:spPr>
        <p:txBody>
          <a:bodyPr tIns="0" bIns="0"/>
          <a:lstStyle/>
          <a:p>
            <a:r>
              <a:rPr lang="en-US" smtClean="0">
                <a:effectLst/>
                <a:latin typeface="Calibri" pitchFamily="34" charset="0"/>
              </a:rPr>
              <a:t>Business as Usual? Not an Option!</a:t>
            </a:r>
            <a:br>
              <a:rPr lang="en-US" smtClean="0">
                <a:effectLst/>
                <a:latin typeface="Calibri" pitchFamily="34" charset="0"/>
              </a:rPr>
            </a:br>
            <a:r>
              <a:rPr lang="en-US" sz="2800" smtClean="0">
                <a:effectLst/>
                <a:latin typeface="Calibri" pitchFamily="34" charset="0"/>
              </a:rPr>
              <a:t>[Azizi et al, ISCA’10]</a:t>
            </a:r>
          </a:p>
        </p:txBody>
      </p:sp>
      <p:pic>
        <p:nvPicPr>
          <p:cNvPr id="17410" name="Picture 10" descr="C:\Users\oazizi\Desktop\tmp\EnergyPerfTradeoffVd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39900"/>
            <a:ext cx="5846763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411" name="Straight Arrow Connector 10"/>
          <p:cNvCxnSpPr>
            <a:cxnSpLocks noChangeShapeType="1"/>
          </p:cNvCxnSpPr>
          <p:nvPr/>
        </p:nvCxnSpPr>
        <p:spPr bwMode="auto">
          <a:xfrm rot="10800000">
            <a:off x="3208338" y="6245225"/>
            <a:ext cx="1884362" cy="1588"/>
          </a:xfrm>
          <a:prstGeom prst="straightConnector1">
            <a:avLst/>
          </a:prstGeom>
          <a:noFill/>
          <a:ln w="38100" algn="ctr">
            <a:solidFill>
              <a:schemeClr val="accent1"/>
            </a:solidFill>
            <a:round/>
            <a:headEnd type="arrow" w="med" len="med"/>
            <a:tailEnd type="arrow" w="med" len="med"/>
          </a:ln>
        </p:spPr>
      </p:cxnSp>
      <p:sp>
        <p:nvSpPr>
          <p:cNvPr id="17412" name="TextBox 19"/>
          <p:cNvSpPr txBox="1">
            <a:spLocks noChangeArrowheads="1"/>
          </p:cNvSpPr>
          <p:nvPr/>
        </p:nvSpPr>
        <p:spPr bwMode="auto">
          <a:xfrm>
            <a:off x="3579813" y="6229350"/>
            <a:ext cx="1112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  <a:ea typeface="ＭＳ Ｐゴシック"/>
                <a:cs typeface="ＭＳ Ｐゴシック"/>
              </a:rPr>
              <a:t>2-issue ooo</a:t>
            </a:r>
          </a:p>
        </p:txBody>
      </p:sp>
      <p:cxnSp>
        <p:nvCxnSpPr>
          <p:cNvPr id="17413" name="Straight Connector 31"/>
          <p:cNvCxnSpPr>
            <a:cxnSpLocks noChangeShapeType="1"/>
          </p:cNvCxnSpPr>
          <p:nvPr/>
        </p:nvCxnSpPr>
        <p:spPr bwMode="auto">
          <a:xfrm rot="5400000">
            <a:off x="3759994" y="5033169"/>
            <a:ext cx="2678112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prstDash val="dash"/>
            <a:round/>
            <a:headEnd/>
            <a:tailEnd/>
          </a:ln>
        </p:spPr>
      </p:cxnSp>
      <p:cxnSp>
        <p:nvCxnSpPr>
          <p:cNvPr id="17414" name="Straight Connector 31"/>
          <p:cNvCxnSpPr>
            <a:cxnSpLocks noChangeShapeType="1"/>
          </p:cNvCxnSpPr>
          <p:nvPr/>
        </p:nvCxnSpPr>
        <p:spPr bwMode="auto">
          <a:xfrm rot="5400000">
            <a:off x="2557463" y="5734050"/>
            <a:ext cx="12954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prstDash val="dash"/>
            <a:round/>
            <a:headEnd/>
            <a:tailEnd/>
          </a:ln>
        </p:spPr>
      </p:cxnSp>
      <p:cxnSp>
        <p:nvCxnSpPr>
          <p:cNvPr id="17415" name="Straight Connector 31"/>
          <p:cNvCxnSpPr>
            <a:cxnSpLocks noChangeShapeType="1"/>
          </p:cNvCxnSpPr>
          <p:nvPr/>
        </p:nvCxnSpPr>
        <p:spPr bwMode="auto">
          <a:xfrm rot="5400000">
            <a:off x="1243012" y="5902326"/>
            <a:ext cx="942975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prstDash val="dash"/>
            <a:round/>
            <a:headEnd/>
            <a:tailEnd/>
          </a:ln>
        </p:spPr>
      </p:cxnSp>
      <p:cxnSp>
        <p:nvCxnSpPr>
          <p:cNvPr id="17416" name="Straight Arrow Connector 10"/>
          <p:cNvCxnSpPr>
            <a:cxnSpLocks noChangeShapeType="1"/>
          </p:cNvCxnSpPr>
          <p:nvPr/>
        </p:nvCxnSpPr>
        <p:spPr bwMode="auto">
          <a:xfrm rot="10800000">
            <a:off x="1703388" y="6245225"/>
            <a:ext cx="1504950" cy="1588"/>
          </a:xfrm>
          <a:prstGeom prst="straightConnector1">
            <a:avLst/>
          </a:prstGeom>
          <a:noFill/>
          <a:ln w="38100" algn="ctr">
            <a:solidFill>
              <a:schemeClr val="accent1"/>
            </a:solidFill>
            <a:round/>
            <a:headEnd type="arrow" w="med" len="med"/>
            <a:tailEnd type="arrow" w="med" len="med"/>
          </a:ln>
        </p:spPr>
      </p:cxnSp>
      <p:sp>
        <p:nvSpPr>
          <p:cNvPr id="17417" name="TextBox 19"/>
          <p:cNvSpPr txBox="1">
            <a:spLocks noChangeArrowheads="1"/>
          </p:cNvSpPr>
          <p:nvPr/>
        </p:nvSpPr>
        <p:spPr bwMode="auto">
          <a:xfrm>
            <a:off x="1697038" y="6229350"/>
            <a:ext cx="1484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  <a:ea typeface="ＭＳ Ｐゴシック"/>
                <a:cs typeface="ＭＳ Ｐゴシック"/>
              </a:rPr>
              <a:t>2-issue in-order</a:t>
            </a:r>
          </a:p>
        </p:txBody>
      </p:sp>
      <p:sp>
        <p:nvSpPr>
          <p:cNvPr id="105510" name="AutoShape 38"/>
          <p:cNvSpPr>
            <a:spLocks noChangeArrowheads="1"/>
          </p:cNvSpPr>
          <p:nvPr/>
        </p:nvSpPr>
        <p:spPr bwMode="auto">
          <a:xfrm>
            <a:off x="5516563" y="4065588"/>
            <a:ext cx="2924175" cy="1408112"/>
          </a:xfrm>
          <a:prstGeom prst="wedgeRoundRectCallout">
            <a:avLst>
              <a:gd name="adj1" fmla="val -73560"/>
              <a:gd name="adj2" fmla="val -36245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/>
              <a:t>The space of (energy) efficient uarchs is small!</a:t>
            </a:r>
          </a:p>
        </p:txBody>
      </p:sp>
      <p:sp>
        <p:nvSpPr>
          <p:cNvPr id="17419" name="Content Placeholder 3"/>
          <p:cNvSpPr>
            <a:spLocks/>
          </p:cNvSpPr>
          <p:nvPr/>
        </p:nvSpPr>
        <p:spPr bwMode="auto">
          <a:xfrm>
            <a:off x="533400" y="1477963"/>
            <a:ext cx="81534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5425" indent="-225425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8F0000"/>
                </a:solidFill>
                <a:latin typeface="Calibri" pitchFamily="34" charset="0"/>
              </a:rPr>
              <a:t> Systematic study of uarch, circuits, and DVFS</a:t>
            </a:r>
          </a:p>
        </p:txBody>
      </p:sp>
      <p:sp>
        <p:nvSpPr>
          <p:cNvPr id="17421" name="Freeform 13"/>
          <p:cNvSpPr>
            <a:spLocks/>
          </p:cNvSpPr>
          <p:nvPr/>
        </p:nvSpPr>
        <p:spPr bwMode="auto">
          <a:xfrm>
            <a:off x="1397000" y="2616200"/>
            <a:ext cx="3975100" cy="2857500"/>
          </a:xfrm>
          <a:custGeom>
            <a:avLst/>
            <a:gdLst>
              <a:gd name="T0" fmla="*/ 0 w 2504"/>
              <a:gd name="T1" fmla="*/ 2857500 h 1800"/>
              <a:gd name="T2" fmla="*/ 1968500 w 2504"/>
              <a:gd name="T3" fmla="*/ 2413000 h 1800"/>
              <a:gd name="T4" fmla="*/ 3403600 w 2504"/>
              <a:gd name="T5" fmla="*/ 1574800 h 1800"/>
              <a:gd name="T6" fmla="*/ 3835400 w 2504"/>
              <a:gd name="T7" fmla="*/ 787400 h 1800"/>
              <a:gd name="T8" fmla="*/ 3975100 w 2504"/>
              <a:gd name="T9" fmla="*/ 0 h 18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04"/>
              <a:gd name="T16" fmla="*/ 0 h 1800"/>
              <a:gd name="T17" fmla="*/ 2504 w 2504"/>
              <a:gd name="T18" fmla="*/ 1800 h 18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04" h="1800">
                <a:moveTo>
                  <a:pt x="0" y="1800"/>
                </a:moveTo>
                <a:cubicBezTo>
                  <a:pt x="441" y="1727"/>
                  <a:pt x="883" y="1655"/>
                  <a:pt x="1240" y="1520"/>
                </a:cubicBezTo>
                <a:cubicBezTo>
                  <a:pt x="1597" y="1385"/>
                  <a:pt x="1948" y="1163"/>
                  <a:pt x="2144" y="992"/>
                </a:cubicBezTo>
                <a:cubicBezTo>
                  <a:pt x="2340" y="821"/>
                  <a:pt x="2356" y="661"/>
                  <a:pt x="2416" y="496"/>
                </a:cubicBezTo>
                <a:cubicBezTo>
                  <a:pt x="2476" y="331"/>
                  <a:pt x="2490" y="165"/>
                  <a:pt x="2504" y="0"/>
                </a:cubicBezTo>
              </a:path>
            </a:pathLst>
          </a:cu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7" grpId="0"/>
      <p:bldP spid="105510" grpId="1" animBg="1"/>
      <p:bldP spid="174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sz="3600" smtClean="0">
                <a:effectLst/>
                <a:latin typeface="Calibri" pitchFamily="34" charset="0"/>
              </a:rPr>
              <a:t>Still Lots of Untapped Efficiency</a:t>
            </a:r>
            <a:br>
              <a:rPr lang="en-US" sz="3600" smtClean="0">
                <a:effectLst/>
                <a:latin typeface="Calibri" pitchFamily="34" charset="0"/>
              </a:rPr>
            </a:br>
            <a:r>
              <a:rPr lang="en-US" sz="2400" smtClean="0">
                <a:effectLst/>
                <a:latin typeface="Calibri" pitchFamily="34" charset="0"/>
              </a:rPr>
              <a:t>[Hameed et al, ISCA’10]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533400" y="1524000"/>
            <a:ext cx="8374063" cy="5168900"/>
          </a:xfrm>
        </p:spPr>
        <p:txBody>
          <a:bodyPr/>
          <a:lstStyle/>
          <a:p>
            <a:r>
              <a:rPr lang="en-US" sz="2800" smtClean="0">
                <a:latin typeface="Calibri" pitchFamily="34" charset="0"/>
                <a:cs typeface="Calibri" pitchFamily="34" charset="0"/>
              </a:rPr>
              <a:t>Study of programmable cores Vs ASIC for H.264</a:t>
            </a:r>
          </a:p>
          <a:p>
            <a:endParaRPr lang="en-US" sz="2800" smtClean="0">
              <a:latin typeface="Calibri" pitchFamily="34" charset="0"/>
              <a:cs typeface="Calibri" pitchFamily="34" charset="0"/>
            </a:endParaRPr>
          </a:p>
          <a:p>
            <a:endParaRPr lang="en-US" sz="2400" smtClean="0">
              <a:latin typeface="Calibri" pitchFamily="34" charset="0"/>
              <a:cs typeface="Calibri" pitchFamily="34" charset="0"/>
            </a:endParaRPr>
          </a:p>
          <a:p>
            <a:endParaRPr lang="en-US" sz="2400" smtClean="0">
              <a:latin typeface="Calibri" pitchFamily="34" charset="0"/>
              <a:cs typeface="Calibri" pitchFamily="34" charset="0"/>
            </a:endParaRPr>
          </a:p>
          <a:p>
            <a:endParaRPr lang="en-US" sz="2400" smtClean="0">
              <a:latin typeface="Calibri" pitchFamily="34" charset="0"/>
              <a:cs typeface="Calibri" pitchFamily="34" charset="0"/>
            </a:endParaRPr>
          </a:p>
          <a:p>
            <a:endParaRPr lang="en-US" sz="2400" smtClean="0">
              <a:latin typeface="Calibri" pitchFamily="34" charset="0"/>
              <a:cs typeface="Calibri" pitchFamily="34" charset="0"/>
            </a:endParaRPr>
          </a:p>
          <a:p>
            <a:endParaRPr lang="en-US" sz="2400" smtClean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080713" y="2362876"/>
          <a:ext cx="6370280" cy="3978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5510" name="AutoShape 38"/>
          <p:cNvSpPr>
            <a:spLocks noChangeArrowheads="1"/>
          </p:cNvSpPr>
          <p:nvPr/>
        </p:nvSpPr>
        <p:spPr bwMode="auto">
          <a:xfrm>
            <a:off x="3516313" y="3587750"/>
            <a:ext cx="5249862" cy="885825"/>
          </a:xfrm>
          <a:prstGeom prst="wedgeRoundRectCallout">
            <a:avLst>
              <a:gd name="adj1" fmla="val -48912"/>
              <a:gd name="adj2" fmla="val 189426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/>
              <a:t>Simply scaling #, type, and details of cores is not enough…</a:t>
            </a:r>
          </a:p>
        </p:txBody>
      </p:sp>
      <p:sp>
        <p:nvSpPr>
          <p:cNvPr id="4" name="AutoShape 38"/>
          <p:cNvSpPr>
            <a:spLocks noChangeArrowheads="1"/>
          </p:cNvSpPr>
          <p:nvPr/>
        </p:nvSpPr>
        <p:spPr bwMode="auto">
          <a:xfrm>
            <a:off x="533400" y="2349500"/>
            <a:ext cx="4613275" cy="1027113"/>
          </a:xfrm>
          <a:prstGeom prst="wedgeRoundRectCallout">
            <a:avLst>
              <a:gd name="adj1" fmla="val 36509"/>
              <a:gd name="adj2" fmla="val 192347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/>
              <a:t>Data parallelism is a big improvement; embrace it…</a:t>
            </a:r>
          </a:p>
        </p:txBody>
      </p:sp>
      <p:sp>
        <p:nvSpPr>
          <p:cNvPr id="5" name="AutoShape 38"/>
          <p:cNvSpPr>
            <a:spLocks noChangeArrowheads="1"/>
          </p:cNvSpPr>
          <p:nvPr/>
        </p:nvSpPr>
        <p:spPr bwMode="auto">
          <a:xfrm>
            <a:off x="2159000" y="4205288"/>
            <a:ext cx="5857875" cy="1393825"/>
          </a:xfrm>
          <a:prstGeom prst="wedgeRoundRectCallout">
            <a:avLst>
              <a:gd name="adj1" fmla="val 10815"/>
              <a:gd name="adj2" fmla="val -137583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/>
              <a:t>Need to rethink instruction &amp; data fetch to reach ASIC efficiencies. </a:t>
            </a:r>
          </a:p>
          <a:p>
            <a:r>
              <a:rPr lang="en-US" sz="2400" b="1"/>
              <a:t>Can we maintain programmability?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10" grpId="0" animBg="1"/>
      <p:bldP spid="105510" grpId="1" animBg="1"/>
      <p:bldP spid="4" grpId="0" animBg="1"/>
      <p:bldP spid="4" grpId="1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Users\Daniel\Documents\pres-pngs\gtfoldfifo-x54252-presentation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78325" y="3317875"/>
            <a:ext cx="2343150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sz="3600" smtClean="0">
                <a:effectLst/>
                <a:latin typeface="Calibri" pitchFamily="34" charset="0"/>
              </a:rPr>
              <a:t>We Can even Help with Admahl’s Law</a:t>
            </a:r>
            <a:br>
              <a:rPr lang="en-US" sz="3600" smtClean="0">
                <a:effectLst/>
                <a:latin typeface="Calibri" pitchFamily="34" charset="0"/>
              </a:rPr>
            </a:br>
            <a:r>
              <a:rPr lang="en-US" sz="2400" smtClean="0">
                <a:effectLst/>
                <a:latin typeface="Calibri" pitchFamily="34" charset="0"/>
              </a:rPr>
              <a:t>[Sanchez et al, ASPLOS’10]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4294967295"/>
          </p:nvPr>
        </p:nvSpPr>
        <p:spPr>
          <a:xfrm>
            <a:off x="223838" y="1524000"/>
            <a:ext cx="8539162" cy="12350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ISA+uArch support for scheduling fine-grain tasks</a:t>
            </a:r>
          </a:p>
          <a:p>
            <a:pPr lvl="1">
              <a:lnSpc>
                <a:spcPct val="110000"/>
              </a:lnSpc>
            </a:pPr>
            <a:r>
              <a:rPr lang="en-US" sz="2200" smtClean="0">
                <a:latin typeface="Calibri" pitchFamily="34" charset="0"/>
                <a:ea typeface="ＭＳ Ｐゴシック"/>
                <a:cs typeface="Calibri" pitchFamily="34" charset="0"/>
              </a:rPr>
              <a:t>Using reg-to-reg messages that trigger user-level exceptions</a:t>
            </a:r>
          </a:p>
          <a:p>
            <a:pPr lvl="1">
              <a:lnSpc>
                <a:spcPct val="110000"/>
              </a:lnSpc>
            </a:pPr>
            <a:r>
              <a:rPr lang="en-US" sz="2200" smtClean="0">
                <a:latin typeface="Calibri" pitchFamily="34" charset="0"/>
                <a:ea typeface="ＭＳ Ｐゴシック"/>
                <a:cs typeface="Calibri" pitchFamily="34" charset="0"/>
              </a:rPr>
              <a:t>Every else is software (queues &amp; scheduling algorithm)</a:t>
            </a:r>
          </a:p>
          <a:p>
            <a:pPr>
              <a:lnSpc>
                <a:spcPct val="110000"/>
              </a:lnSpc>
            </a:pPr>
            <a:endParaRPr lang="en-US" sz="220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484" name="Picture 3" descr="C:\Users\Daniel\Documents\pres-pngs\cg-bcsstk16-presentation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5638" y="3336925"/>
            <a:ext cx="2346325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485" name="Group 11"/>
          <p:cNvGrpSpPr>
            <a:grpSpLocks/>
          </p:cNvGrpSpPr>
          <p:nvPr/>
        </p:nvGrpSpPr>
        <p:grpSpPr bwMode="auto">
          <a:xfrm>
            <a:off x="1755775" y="2951163"/>
            <a:ext cx="5899150" cy="385762"/>
            <a:chOff x="1752600" y="1214735"/>
            <a:chExt cx="5899150" cy="385515"/>
          </a:xfrm>
        </p:grpSpPr>
        <p:sp>
          <p:nvSpPr>
            <p:cNvPr id="20500" name="TextBox 3"/>
            <p:cNvSpPr txBox="1">
              <a:spLocks noChangeArrowheads="1"/>
            </p:cNvSpPr>
            <p:nvPr/>
          </p:nvSpPr>
          <p:spPr bwMode="auto">
            <a:xfrm>
              <a:off x="3352800" y="1214735"/>
              <a:ext cx="1022350" cy="36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Queues</a:t>
              </a:r>
              <a:endParaRPr lang="en-US" sz="2400" b="1"/>
            </a:p>
          </p:txBody>
        </p:sp>
        <p:sp>
          <p:nvSpPr>
            <p:cNvPr id="20501" name="TextBox 4"/>
            <p:cNvSpPr txBox="1">
              <a:spLocks noChangeArrowheads="1"/>
            </p:cNvSpPr>
            <p:nvPr/>
          </p:nvSpPr>
          <p:spPr bwMode="auto">
            <a:xfrm>
              <a:off x="2133600" y="1214735"/>
              <a:ext cx="628650" cy="36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App</a:t>
              </a:r>
              <a:endParaRPr lang="en-US" sz="2400" b="1"/>
            </a:p>
          </p:txBody>
        </p:sp>
        <p:sp>
          <p:nvSpPr>
            <p:cNvPr id="20502" name="TextBox 5"/>
            <p:cNvSpPr txBox="1">
              <a:spLocks noChangeArrowheads="1"/>
            </p:cNvSpPr>
            <p:nvPr/>
          </p:nvSpPr>
          <p:spPr bwMode="auto">
            <a:xfrm>
              <a:off x="4954588" y="1214735"/>
              <a:ext cx="1073150" cy="36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Stealing</a:t>
              </a:r>
              <a:endParaRPr lang="en-US" sz="2400" b="1"/>
            </a:p>
          </p:txBody>
        </p:sp>
        <p:sp>
          <p:nvSpPr>
            <p:cNvPr id="20503" name="TextBox 6"/>
            <p:cNvSpPr txBox="1">
              <a:spLocks noChangeArrowheads="1"/>
            </p:cNvSpPr>
            <p:nvPr/>
          </p:nvSpPr>
          <p:spPr bwMode="auto">
            <a:xfrm>
              <a:off x="6629400" y="1214735"/>
              <a:ext cx="1022350" cy="36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Starved</a:t>
              </a:r>
              <a:endParaRPr lang="en-US" sz="2400" b="1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232525" y="1367037"/>
              <a:ext cx="381000" cy="228454"/>
            </a:xfrm>
            <a:prstGeom prst="rect">
              <a:avLst/>
            </a:prstGeom>
            <a:solidFill>
              <a:srgbClr val="C00000"/>
            </a:solidFill>
            <a:ln w="158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solidFill>
                  <a:schemeClr val="bg1"/>
                </a:solidFill>
                <a:latin typeface="Calibri" pitchFamily="32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752600" y="1371796"/>
              <a:ext cx="381000" cy="228454"/>
            </a:xfrm>
            <a:prstGeom prst="rect">
              <a:avLst/>
            </a:prstGeom>
            <a:solidFill>
              <a:srgbClr val="639C24"/>
            </a:solidFill>
            <a:ln w="158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solidFill>
                  <a:schemeClr val="bg1"/>
                </a:solidFill>
                <a:latin typeface="Calibri" pitchFamily="32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556125" y="1371796"/>
              <a:ext cx="381000" cy="228454"/>
            </a:xfrm>
            <a:prstGeom prst="rect">
              <a:avLst/>
            </a:prstGeom>
            <a:solidFill>
              <a:srgbClr val="0A5F73"/>
            </a:solidFill>
            <a:ln w="158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solidFill>
                  <a:schemeClr val="bg1"/>
                </a:solidFill>
                <a:latin typeface="Calibri" pitchFamily="32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971800" y="1371796"/>
              <a:ext cx="381000" cy="228454"/>
            </a:xfrm>
            <a:prstGeom prst="rect">
              <a:avLst/>
            </a:prstGeom>
            <a:solidFill>
              <a:srgbClr val="E6B919"/>
            </a:solidFill>
            <a:ln w="158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45720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solidFill>
                  <a:schemeClr val="bg1"/>
                </a:solidFill>
                <a:latin typeface="Calibri" pitchFamily="32" charset="0"/>
              </a:endParaRPr>
            </a:p>
          </p:txBody>
        </p:sp>
      </p:grpSp>
      <p:grpSp>
        <p:nvGrpSpPr>
          <p:cNvPr id="20486" name="Group 34"/>
          <p:cNvGrpSpPr>
            <a:grpSpLocks/>
          </p:cNvGrpSpPr>
          <p:nvPr/>
        </p:nvGrpSpPr>
        <p:grpSpPr bwMode="auto">
          <a:xfrm>
            <a:off x="6080125" y="4084638"/>
            <a:ext cx="387350" cy="200025"/>
            <a:chOff x="7924800" y="5095875"/>
            <a:chExt cx="466725" cy="200025"/>
          </a:xfrm>
        </p:grpSpPr>
        <p:sp>
          <p:nvSpPr>
            <p:cNvPr id="20498" name="Freeform 32"/>
            <p:cNvSpPr>
              <a:spLocks/>
            </p:cNvSpPr>
            <p:nvPr/>
          </p:nvSpPr>
          <p:spPr bwMode="auto">
            <a:xfrm>
              <a:off x="7924800" y="5095875"/>
              <a:ext cx="466725" cy="133350"/>
            </a:xfrm>
            <a:custGeom>
              <a:avLst/>
              <a:gdLst>
                <a:gd name="T0" fmla="*/ 0 w 466725"/>
                <a:gd name="T1" fmla="*/ 66675 h 133350"/>
                <a:gd name="T2" fmla="*/ 123825 w 466725"/>
                <a:gd name="T3" fmla="*/ 9525 h 133350"/>
                <a:gd name="T4" fmla="*/ 371475 w 466725"/>
                <a:gd name="T5" fmla="*/ 123825 h 133350"/>
                <a:gd name="T6" fmla="*/ 466725 w 466725"/>
                <a:gd name="T7" fmla="*/ 66675 h 133350"/>
                <a:gd name="T8" fmla="*/ 466725 w 466725"/>
                <a:gd name="T9" fmla="*/ 66675 h 1333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25"/>
                <a:gd name="T16" fmla="*/ 0 h 133350"/>
                <a:gd name="T17" fmla="*/ 466725 w 466725"/>
                <a:gd name="T18" fmla="*/ 133350 h 1333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25" h="133350">
                  <a:moveTo>
                    <a:pt x="0" y="66675"/>
                  </a:moveTo>
                  <a:cubicBezTo>
                    <a:pt x="30956" y="33337"/>
                    <a:pt x="61913" y="0"/>
                    <a:pt x="123825" y="9525"/>
                  </a:cubicBezTo>
                  <a:cubicBezTo>
                    <a:pt x="185738" y="19050"/>
                    <a:pt x="314325" y="114300"/>
                    <a:pt x="371475" y="123825"/>
                  </a:cubicBezTo>
                  <a:cubicBezTo>
                    <a:pt x="428625" y="133350"/>
                    <a:pt x="466725" y="66675"/>
                    <a:pt x="466725" y="66675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499" name="Freeform 33"/>
            <p:cNvSpPr>
              <a:spLocks/>
            </p:cNvSpPr>
            <p:nvPr/>
          </p:nvSpPr>
          <p:spPr bwMode="auto">
            <a:xfrm>
              <a:off x="7924800" y="5162550"/>
              <a:ext cx="466725" cy="133350"/>
            </a:xfrm>
            <a:custGeom>
              <a:avLst/>
              <a:gdLst>
                <a:gd name="T0" fmla="*/ 0 w 466725"/>
                <a:gd name="T1" fmla="*/ 66675 h 133350"/>
                <a:gd name="T2" fmla="*/ 123825 w 466725"/>
                <a:gd name="T3" fmla="*/ 9525 h 133350"/>
                <a:gd name="T4" fmla="*/ 371475 w 466725"/>
                <a:gd name="T5" fmla="*/ 123825 h 133350"/>
                <a:gd name="T6" fmla="*/ 466725 w 466725"/>
                <a:gd name="T7" fmla="*/ 66675 h 133350"/>
                <a:gd name="T8" fmla="*/ 466725 w 466725"/>
                <a:gd name="T9" fmla="*/ 66675 h 1333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25"/>
                <a:gd name="T16" fmla="*/ 0 h 133350"/>
                <a:gd name="T17" fmla="*/ 466725 w 466725"/>
                <a:gd name="T18" fmla="*/ 133350 h 1333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25" h="133350">
                  <a:moveTo>
                    <a:pt x="0" y="66675"/>
                  </a:moveTo>
                  <a:cubicBezTo>
                    <a:pt x="30956" y="33337"/>
                    <a:pt x="61913" y="0"/>
                    <a:pt x="123825" y="9525"/>
                  </a:cubicBezTo>
                  <a:cubicBezTo>
                    <a:pt x="185738" y="19050"/>
                    <a:pt x="314325" y="114300"/>
                    <a:pt x="371475" y="123825"/>
                  </a:cubicBezTo>
                  <a:cubicBezTo>
                    <a:pt x="428625" y="133350"/>
                    <a:pt x="466725" y="66675"/>
                    <a:pt x="466725" y="66675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20487" name="Group 35"/>
          <p:cNvGrpSpPr>
            <a:grpSpLocks/>
          </p:cNvGrpSpPr>
          <p:nvPr/>
        </p:nvGrpSpPr>
        <p:grpSpPr bwMode="auto">
          <a:xfrm>
            <a:off x="5070475" y="4084638"/>
            <a:ext cx="495300" cy="200025"/>
            <a:chOff x="7924800" y="5095875"/>
            <a:chExt cx="466725" cy="200025"/>
          </a:xfrm>
        </p:grpSpPr>
        <p:sp>
          <p:nvSpPr>
            <p:cNvPr id="20496" name="Freeform 36"/>
            <p:cNvSpPr>
              <a:spLocks/>
            </p:cNvSpPr>
            <p:nvPr/>
          </p:nvSpPr>
          <p:spPr bwMode="auto">
            <a:xfrm>
              <a:off x="7924800" y="5095875"/>
              <a:ext cx="466725" cy="133350"/>
            </a:xfrm>
            <a:custGeom>
              <a:avLst/>
              <a:gdLst>
                <a:gd name="T0" fmla="*/ 0 w 466725"/>
                <a:gd name="T1" fmla="*/ 66675 h 133350"/>
                <a:gd name="T2" fmla="*/ 123825 w 466725"/>
                <a:gd name="T3" fmla="*/ 9525 h 133350"/>
                <a:gd name="T4" fmla="*/ 371475 w 466725"/>
                <a:gd name="T5" fmla="*/ 123825 h 133350"/>
                <a:gd name="T6" fmla="*/ 466725 w 466725"/>
                <a:gd name="T7" fmla="*/ 66675 h 133350"/>
                <a:gd name="T8" fmla="*/ 466725 w 466725"/>
                <a:gd name="T9" fmla="*/ 66675 h 1333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25"/>
                <a:gd name="T16" fmla="*/ 0 h 133350"/>
                <a:gd name="T17" fmla="*/ 466725 w 466725"/>
                <a:gd name="T18" fmla="*/ 133350 h 1333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25" h="133350">
                  <a:moveTo>
                    <a:pt x="0" y="66675"/>
                  </a:moveTo>
                  <a:cubicBezTo>
                    <a:pt x="30956" y="33337"/>
                    <a:pt x="61913" y="0"/>
                    <a:pt x="123825" y="9525"/>
                  </a:cubicBezTo>
                  <a:cubicBezTo>
                    <a:pt x="185738" y="19050"/>
                    <a:pt x="314325" y="114300"/>
                    <a:pt x="371475" y="123825"/>
                  </a:cubicBezTo>
                  <a:cubicBezTo>
                    <a:pt x="428625" y="133350"/>
                    <a:pt x="466725" y="66675"/>
                    <a:pt x="466725" y="66675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497" name="Freeform 37"/>
            <p:cNvSpPr>
              <a:spLocks/>
            </p:cNvSpPr>
            <p:nvPr/>
          </p:nvSpPr>
          <p:spPr bwMode="auto">
            <a:xfrm>
              <a:off x="7924800" y="5162550"/>
              <a:ext cx="466725" cy="133350"/>
            </a:xfrm>
            <a:custGeom>
              <a:avLst/>
              <a:gdLst>
                <a:gd name="T0" fmla="*/ 0 w 466725"/>
                <a:gd name="T1" fmla="*/ 66675 h 133350"/>
                <a:gd name="T2" fmla="*/ 123825 w 466725"/>
                <a:gd name="T3" fmla="*/ 9525 h 133350"/>
                <a:gd name="T4" fmla="*/ 371475 w 466725"/>
                <a:gd name="T5" fmla="*/ 123825 h 133350"/>
                <a:gd name="T6" fmla="*/ 466725 w 466725"/>
                <a:gd name="T7" fmla="*/ 66675 h 133350"/>
                <a:gd name="T8" fmla="*/ 466725 w 466725"/>
                <a:gd name="T9" fmla="*/ 66675 h 1333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25"/>
                <a:gd name="T16" fmla="*/ 0 h 133350"/>
                <a:gd name="T17" fmla="*/ 466725 w 466725"/>
                <a:gd name="T18" fmla="*/ 133350 h 1333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25" h="133350">
                  <a:moveTo>
                    <a:pt x="0" y="66675"/>
                  </a:moveTo>
                  <a:cubicBezTo>
                    <a:pt x="30956" y="33337"/>
                    <a:pt x="61913" y="0"/>
                    <a:pt x="123825" y="9525"/>
                  </a:cubicBezTo>
                  <a:cubicBezTo>
                    <a:pt x="185738" y="19050"/>
                    <a:pt x="314325" y="114300"/>
                    <a:pt x="371475" y="123825"/>
                  </a:cubicBezTo>
                  <a:cubicBezTo>
                    <a:pt x="428625" y="133350"/>
                    <a:pt x="466725" y="66675"/>
                    <a:pt x="466725" y="66675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0488" name="TextBox 38"/>
          <p:cNvSpPr txBox="1">
            <a:spLocks noChangeArrowheads="1"/>
          </p:cNvSpPr>
          <p:nvPr/>
        </p:nvSpPr>
        <p:spPr bwMode="auto">
          <a:xfrm>
            <a:off x="5000625" y="3770313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31x</a:t>
            </a:r>
          </a:p>
        </p:txBody>
      </p:sp>
      <p:sp>
        <p:nvSpPr>
          <p:cNvPr id="20489" name="TextBox 39"/>
          <p:cNvSpPr txBox="1">
            <a:spLocks noChangeArrowheads="1"/>
          </p:cNvSpPr>
          <p:nvPr/>
        </p:nvSpPr>
        <p:spPr bwMode="auto">
          <a:xfrm>
            <a:off x="5953125" y="3770313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26x</a:t>
            </a:r>
          </a:p>
        </p:txBody>
      </p:sp>
      <p:sp>
        <p:nvSpPr>
          <p:cNvPr id="43048" name="Rounded Rectangle 38"/>
          <p:cNvSpPr>
            <a:spLocks noChangeArrowheads="1"/>
          </p:cNvSpPr>
          <p:nvPr/>
        </p:nvSpPr>
        <p:spPr bwMode="auto">
          <a:xfrm>
            <a:off x="3248025" y="3471863"/>
            <a:ext cx="1130300" cy="3278187"/>
          </a:xfrm>
          <a:prstGeom prst="roundRect">
            <a:avLst>
              <a:gd name="adj" fmla="val 16667"/>
            </a:avLst>
          </a:prstGeom>
          <a:noFill/>
          <a:ln w="889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3050" name="Rounded Rectangle 38"/>
          <p:cNvSpPr>
            <a:spLocks noChangeArrowheads="1"/>
          </p:cNvSpPr>
          <p:nvPr/>
        </p:nvSpPr>
        <p:spPr bwMode="auto">
          <a:xfrm>
            <a:off x="5772150" y="3471863"/>
            <a:ext cx="1143000" cy="3278187"/>
          </a:xfrm>
          <a:prstGeom prst="roundRect">
            <a:avLst>
              <a:gd name="adj" fmla="val 16667"/>
            </a:avLst>
          </a:prstGeom>
          <a:noFill/>
          <a:ln w="889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defTabSz="45720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AutoShape 38"/>
          <p:cNvSpPr>
            <a:spLocks noChangeArrowheads="1"/>
          </p:cNvSpPr>
          <p:nvPr/>
        </p:nvSpPr>
        <p:spPr bwMode="auto">
          <a:xfrm>
            <a:off x="381000" y="1968500"/>
            <a:ext cx="5083175" cy="582613"/>
          </a:xfrm>
          <a:prstGeom prst="wedgeRoundRectCallout">
            <a:avLst>
              <a:gd name="adj1" fmla="val 16273"/>
              <a:gd name="adj2" fmla="val 198500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/>
              <a:t>5x faster than SW scheduling </a:t>
            </a:r>
          </a:p>
        </p:txBody>
      </p:sp>
      <p:sp>
        <p:nvSpPr>
          <p:cNvPr id="5" name="AutoShape 38"/>
          <p:cNvSpPr>
            <a:spLocks noChangeArrowheads="1"/>
          </p:cNvSpPr>
          <p:nvPr/>
        </p:nvSpPr>
        <p:spPr bwMode="auto">
          <a:xfrm>
            <a:off x="500063" y="1524000"/>
            <a:ext cx="7151687" cy="1406525"/>
          </a:xfrm>
          <a:prstGeom prst="wedgeRoundRectCallout">
            <a:avLst>
              <a:gd name="adj1" fmla="val 36991"/>
              <a:gd name="adj2" fmla="val 83634"/>
              <a:gd name="adj3" fmla="val 16667"/>
            </a:avLst>
          </a:prstGeom>
          <a:solidFill>
            <a:srgbClr val="FFFF99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/>
              <a:t>Keeping HW simple is cheaper and faster…</a:t>
            </a:r>
          </a:p>
          <a:p>
            <a:r>
              <a:rPr lang="en-US" sz="2400" b="1"/>
              <a:t>What are the basic ISA+uarch primitives for parallelism? </a:t>
            </a:r>
          </a:p>
        </p:txBody>
      </p:sp>
      <p:sp>
        <p:nvSpPr>
          <p:cNvPr id="43054" name="Line 46"/>
          <p:cNvSpPr>
            <a:spLocks noChangeShapeType="1"/>
          </p:cNvSpPr>
          <p:nvPr/>
        </p:nvSpPr>
        <p:spPr bwMode="auto">
          <a:xfrm>
            <a:off x="3713163" y="3770313"/>
            <a:ext cx="366712" cy="20955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46"/>
          <p:cNvSpPr>
            <a:spLocks noChangeShapeType="1"/>
          </p:cNvSpPr>
          <p:nvPr/>
        </p:nvSpPr>
        <p:spPr bwMode="auto">
          <a:xfrm>
            <a:off x="6435725" y="3770313"/>
            <a:ext cx="163513" cy="13081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48" grpId="0" animBg="1"/>
      <p:bldP spid="43048" grpId="1" animBg="1"/>
      <p:bldP spid="43050" grpId="0" animBg="1"/>
      <p:bldP spid="4" grpId="0" animBg="1"/>
      <p:bldP spid="4" grpId="1" animBg="1"/>
      <p:bldP spid="5" grpId="0" animBg="1"/>
      <p:bldP spid="43054" grpId="0" animBg="1"/>
      <p:bldP spid="43054" grpId="1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So is Microarchitecture Dead?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b="1" u="sng" smtClean="0">
                <a:latin typeface="Calibri" pitchFamily="34" charset="0"/>
                <a:cs typeface="Calibri" pitchFamily="34" charset="0"/>
              </a:rPr>
              <a:t>No</a:t>
            </a:r>
            <a:r>
              <a:rPr lang="en-US" sz="2900" b="1" smtClean="0">
                <a:latin typeface="Calibri" pitchFamily="34" charset="0"/>
                <a:cs typeface="Calibri" pitchFamily="34" charset="0"/>
              </a:rPr>
              <a:t>, but it’s not the king either!</a:t>
            </a:r>
          </a:p>
          <a:p>
            <a:endParaRPr lang="en-US" sz="2900" b="1" smtClean="0">
              <a:latin typeface="Calibri" pitchFamily="34" charset="0"/>
              <a:cs typeface="Calibri" pitchFamily="34" charset="0"/>
            </a:endParaRPr>
          </a:p>
          <a:p>
            <a:endParaRPr lang="en-US" sz="2900" smtClean="0">
              <a:latin typeface="Calibri" pitchFamily="34" charset="0"/>
              <a:cs typeface="Calibri" pitchFamily="34" charset="0"/>
            </a:endParaRPr>
          </a:p>
          <a:p>
            <a:r>
              <a:rPr lang="en-US" sz="2900" smtClean="0">
                <a:latin typeface="Calibri" pitchFamily="34" charset="0"/>
                <a:cs typeface="Calibri" pitchFamily="34" charset="0"/>
              </a:rPr>
              <a:t>It’s a </a:t>
            </a:r>
            <a:r>
              <a:rPr lang="en-US" sz="2900" b="1" u="sng" smtClean="0">
                <a:latin typeface="Calibri" pitchFamily="34" charset="0"/>
                <a:cs typeface="Calibri" pitchFamily="34" charset="0"/>
              </a:rPr>
              <a:t>democracy</a:t>
            </a:r>
            <a:r>
              <a:rPr lang="en-US" sz="2900" smtClean="0">
                <a:latin typeface="Calibri" pitchFamily="34" charset="0"/>
                <a:cs typeface="Calibri" pitchFamily="34" charset="0"/>
              </a:rPr>
              <a:t> with 3 government braches </a:t>
            </a:r>
          </a:p>
          <a:p>
            <a:pPr lvl="1"/>
            <a:r>
              <a:rPr lang="en-US" sz="2500" smtClean="0">
                <a:latin typeface="Calibri" pitchFamily="34" charset="0"/>
                <a:ea typeface="ＭＳ Ｐゴシック"/>
                <a:cs typeface="Calibri" pitchFamily="34" charset="0"/>
              </a:rPr>
              <a:t>Architecture ↔ Microarchitecture ↔ Design</a:t>
            </a:r>
          </a:p>
          <a:p>
            <a:pPr lvl="1"/>
            <a:endParaRPr lang="en-US" sz="2500" smtClean="0">
              <a:latin typeface="Calibri" pitchFamily="34" charset="0"/>
              <a:ea typeface="ＭＳ Ｐゴシック"/>
              <a:cs typeface="Calibri" pitchFamily="34" charset="0"/>
            </a:endParaRPr>
          </a:p>
          <a:p>
            <a:pPr lvl="1"/>
            <a:endParaRPr lang="en-US" sz="2500" smtClean="0">
              <a:latin typeface="Calibri" pitchFamily="34" charset="0"/>
              <a:ea typeface="ＭＳ Ｐゴシック"/>
              <a:cs typeface="Calibri" pitchFamily="34" charset="0"/>
            </a:endParaRPr>
          </a:p>
          <a:p>
            <a:r>
              <a:rPr lang="en-US" sz="3000" smtClean="0">
                <a:latin typeface="Calibri" pitchFamily="34" charset="0"/>
                <a:cs typeface="Calibri" pitchFamily="34" charset="0"/>
              </a:rPr>
              <a:t>Lots of exciting opportunities ahead</a:t>
            </a:r>
          </a:p>
          <a:p>
            <a:pPr lvl="1"/>
            <a:r>
              <a:rPr lang="en-US" sz="2500" smtClean="0">
                <a:latin typeface="Calibri" pitchFamily="34" charset="0"/>
                <a:ea typeface="ＭＳ Ｐゴシック"/>
                <a:cs typeface="Calibri" pitchFamily="34" charset="0"/>
              </a:rPr>
              <a:t>If we work across all 3 of them</a:t>
            </a:r>
          </a:p>
          <a:p>
            <a:pPr lvl="1">
              <a:buFont typeface="Wingdings" pitchFamily="2" charset="2"/>
              <a:buNone/>
            </a:pPr>
            <a:r>
              <a:rPr lang="en-US" sz="2500" smtClean="0">
                <a:latin typeface="Calibri" pitchFamily="34" charset="0"/>
                <a:ea typeface="ＭＳ Ｐゴシック"/>
                <a:cs typeface="Calibri" pitchFamily="34" charset="0"/>
              </a:rPr>
              <a:t>	</a:t>
            </a:r>
          </a:p>
        </p:txBody>
      </p:sp>
      <p:sp>
        <p:nvSpPr>
          <p:cNvPr id="21509" name="AutoShape 5"/>
          <p:cNvSpPr>
            <a:spLocks/>
          </p:cNvSpPr>
          <p:nvPr/>
        </p:nvSpPr>
        <p:spPr bwMode="auto">
          <a:xfrm>
            <a:off x="5138738" y="2149475"/>
            <a:ext cx="3738562" cy="793750"/>
          </a:xfrm>
          <a:prstGeom prst="borderCallout1">
            <a:avLst>
              <a:gd name="adj1" fmla="val 14398"/>
              <a:gd name="adj2" fmla="val -2037"/>
              <a:gd name="adj3" fmla="val 140801"/>
              <a:gd name="adj4" fmla="val -67727"/>
            </a:avLst>
          </a:prstGeom>
          <a:solidFill>
            <a:srgbClr val="FFFF99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r>
              <a:rPr lang="en-US" sz="2400" b="1">
                <a:latin typeface="Calibri" pitchFamily="34" charset="0"/>
              </a:rPr>
              <a:t>Greek: </a:t>
            </a:r>
            <a:r>
              <a:rPr lang="el-GR" sz="2400" b="1">
                <a:latin typeface="Calibri" pitchFamily="34" charset="0"/>
              </a:rPr>
              <a:t>δημοκρατία</a:t>
            </a:r>
            <a:r>
              <a:rPr lang="en-US" sz="2400" b="1">
                <a:latin typeface="Calibri" pitchFamily="34" charset="0"/>
              </a:rPr>
              <a:t> (origin)</a:t>
            </a:r>
            <a:endParaRPr lang="el-GR" sz="2400" b="1">
              <a:latin typeface="Calibri" pitchFamily="34" charset="0"/>
            </a:endParaRPr>
          </a:p>
          <a:p>
            <a:r>
              <a:rPr lang="en-US" sz="2400" b="1">
                <a:latin typeface="Calibri" pitchFamily="34" charset="0"/>
              </a:rPr>
              <a:t>French: démocratie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  <a:latin typeface="Calibri" pitchFamily="34" charset="0"/>
              </a:rPr>
              <a:t>Backup Slides </a:t>
            </a:r>
          </a:p>
        </p:txBody>
      </p:sp>
      <p:sp>
        <p:nvSpPr>
          <p:cNvPr id="2253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4152900" cy="5029200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Differences from Steve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Differences from Yale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Sensitivity to panelists’ order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Uarch can stop the oil spill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Live World Cup feed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33900" y="1524000"/>
            <a:ext cx="4370388" cy="5029200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Intimidating technical issue #6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OMG, they killed Kenny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Who is Keyzer Soze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Talking cat on Youtube</a:t>
            </a: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meaning of life</a:t>
            </a:r>
          </a:p>
          <a:p>
            <a:pPr>
              <a:lnSpc>
                <a:spcPct val="160000"/>
              </a:lnSpc>
            </a:pPr>
            <a:endParaRPr lang="en-US" sz="2400" u="sng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60000"/>
              </a:lnSpc>
            </a:pPr>
            <a:endParaRPr lang="en-US" sz="2700" u="sng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8.8|36.4|9.2|17.2"/>
</p:tagLst>
</file>

<file path=ppt/theme/theme1.xml><?xml version="1.0" encoding="utf-8"?>
<a:theme xmlns:a="http://schemas.openxmlformats.org/drawingml/2006/main" name="Refined">
  <a:themeElements>
    <a:clrScheme name="Refined 6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CC3300"/>
      </a:accent1>
      <a:accent2>
        <a:srgbClr val="666699"/>
      </a:accent2>
      <a:accent3>
        <a:srgbClr val="FFFFFF"/>
      </a:accent3>
      <a:accent4>
        <a:srgbClr val="000000"/>
      </a:accent4>
      <a:accent5>
        <a:srgbClr val="E2ADAA"/>
      </a:accent5>
      <a:accent6>
        <a:srgbClr val="5C5C8A"/>
      </a:accent6>
      <a:hlink>
        <a:srgbClr val="999900"/>
      </a:hlink>
      <a:folHlink>
        <a:srgbClr val="4D4D4D"/>
      </a:folHlink>
    </a:clrScheme>
    <a:fontScheme name="Refined">
      <a:majorFont>
        <a:latin typeface="Arial Rounded MT Bol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4D4D4D"/>
            </a:gs>
            <a:gs pos="50000">
              <a:schemeClr val="bg1"/>
            </a:gs>
            <a:gs pos="100000">
              <a:srgbClr val="4D4D4D"/>
            </a:gs>
          </a:gsLst>
          <a:lin ang="18900000" scaled="1"/>
        </a:gradFill>
        <a:ln w="9525" cap="flat" cmpd="sng" algn="ctr">
          <a:solidFill>
            <a:srgbClr val="CC99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4D4D4D"/>
            </a:gs>
            <a:gs pos="50000">
              <a:schemeClr val="bg1"/>
            </a:gs>
            <a:gs pos="100000">
              <a:srgbClr val="4D4D4D"/>
            </a:gs>
          </a:gsLst>
          <a:lin ang="18900000" scaled="1"/>
        </a:gradFill>
        <a:ln w="9525" cap="flat" cmpd="sng" algn="ctr">
          <a:solidFill>
            <a:srgbClr val="CC99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382</TotalTime>
  <Words>277</Words>
  <Application>Microsoft Macintosh PowerPoint</Application>
  <PresentationFormat>On-screen Show (4:3)</PresentationFormat>
  <Paragraphs>69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Wingdings</vt:lpstr>
      <vt:lpstr>ＭＳ Ｐゴシック</vt:lpstr>
      <vt:lpstr>Verdana</vt:lpstr>
      <vt:lpstr>Times New Roman</vt:lpstr>
      <vt:lpstr>Arial Narrow</vt:lpstr>
      <vt:lpstr>Refined</vt:lpstr>
      <vt:lpstr>Refined</vt:lpstr>
      <vt:lpstr>Η Μικροαρχιτεκτονική Πέθανε.    Ζήτω η Μικροαρχιτεκτονική!  </vt:lpstr>
      <vt:lpstr>What is Microarchicture? </vt:lpstr>
      <vt:lpstr>Business as Usual? Not an Option! [Azizi et al, ISCA’10]</vt:lpstr>
      <vt:lpstr>Still Lots of Untapped Efficiency [Hameed et al, ISCA’10]</vt:lpstr>
      <vt:lpstr>We Can even Help with Admahl’s Law [Sanchez et al, ASPLOS’10]</vt:lpstr>
      <vt:lpstr>So is Microarchitecture Dead?</vt:lpstr>
      <vt:lpstr>Backup Slides </vt:lpstr>
    </vt:vector>
  </TitlesOfParts>
  <Manager/>
  <Company>Stanford University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Resource Management for Large Scale Parallelism</dc:title>
  <dc:subject/>
  <dc:creator>Christos Kozyrakis</dc:creator>
  <cp:keywords/>
  <dc:description/>
  <cp:lastModifiedBy>Christos Kozyrakis</cp:lastModifiedBy>
  <cp:revision>477</cp:revision>
  <cp:lastPrinted>2009-08-11T06:22:30Z</cp:lastPrinted>
  <dcterms:created xsi:type="dcterms:W3CDTF">2010-06-06T23:32:02Z</dcterms:created>
  <dcterms:modified xsi:type="dcterms:W3CDTF">2010-06-22T08:41:29Z</dcterms:modified>
  <cp:category/>
</cp:coreProperties>
</file>